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1"/>
  </p:notesMasterIdLst>
  <p:sldIdLst>
    <p:sldId id="256" r:id="rId2"/>
    <p:sldId id="323" r:id="rId3"/>
    <p:sldId id="392" r:id="rId4"/>
    <p:sldId id="409" r:id="rId5"/>
    <p:sldId id="410" r:id="rId6"/>
    <p:sldId id="412" r:id="rId7"/>
    <p:sldId id="372" r:id="rId8"/>
    <p:sldId id="413" r:id="rId9"/>
    <p:sldId id="415" r:id="rId10"/>
    <p:sldId id="416" r:id="rId11"/>
    <p:sldId id="417" r:id="rId12"/>
    <p:sldId id="431" r:id="rId13"/>
    <p:sldId id="386" r:id="rId14"/>
    <p:sldId id="425" r:id="rId15"/>
    <p:sldId id="419" r:id="rId16"/>
    <p:sldId id="378" r:id="rId17"/>
    <p:sldId id="379" r:id="rId18"/>
    <p:sldId id="411" r:id="rId19"/>
    <p:sldId id="418" r:id="rId20"/>
    <p:sldId id="420" r:id="rId21"/>
    <p:sldId id="399" r:id="rId22"/>
    <p:sldId id="371" r:id="rId23"/>
    <p:sldId id="408" r:id="rId24"/>
    <p:sldId id="421" r:id="rId25"/>
    <p:sldId id="337" r:id="rId26"/>
    <p:sldId id="423" r:id="rId27"/>
    <p:sldId id="422" r:id="rId28"/>
    <p:sldId id="383" r:id="rId29"/>
    <p:sldId id="393" r:id="rId30"/>
    <p:sldId id="338" r:id="rId31"/>
    <p:sldId id="373" r:id="rId32"/>
    <p:sldId id="427" r:id="rId33"/>
    <p:sldId id="374" r:id="rId34"/>
    <p:sldId id="424" r:id="rId35"/>
    <p:sldId id="404" r:id="rId36"/>
    <p:sldId id="396" r:id="rId37"/>
    <p:sldId id="326" r:id="rId38"/>
    <p:sldId id="426" r:id="rId39"/>
    <p:sldId id="432" r:id="rId40"/>
    <p:sldId id="429" r:id="rId41"/>
    <p:sldId id="430" r:id="rId42"/>
    <p:sldId id="433" r:id="rId43"/>
    <p:sldId id="434" r:id="rId44"/>
    <p:sldId id="406" r:id="rId45"/>
    <p:sldId id="395" r:id="rId46"/>
    <p:sldId id="401" r:id="rId47"/>
    <p:sldId id="403" r:id="rId48"/>
    <p:sldId id="397" r:id="rId49"/>
    <p:sldId id="390" r:id="rId50"/>
  </p:sldIdLst>
  <p:sldSz cx="9144000" cy="5143500" type="screen16x9"/>
  <p:notesSz cx="7104063" cy="10234613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anna ." initials="J." lastIdx="4" clrIdx="0">
    <p:extLst>
      <p:ext uri="{19B8F6BF-5375-455C-9EA6-DF929625EA0E}">
        <p15:presenceInfo xmlns:p15="http://schemas.microsoft.com/office/powerpoint/2012/main" userId="639eeff6c0aae09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43"/>
    <p:restoredTop sz="85141" autoAdjust="0"/>
  </p:normalViewPr>
  <p:slideViewPr>
    <p:cSldViewPr snapToGrid="0">
      <p:cViewPr varScale="1">
        <p:scale>
          <a:sx n="72" d="100"/>
          <a:sy n="72" d="100"/>
        </p:scale>
        <p:origin x="10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gni\Desktop\PSTK\WZ%202021\WP&#321;YWY%20I%20WYDATKI%20PSTK%202020_PODSUMOWANI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gni\AppData\Local\Temp\pid-16816\WP&#321;YWY%20I%20WYDATKI%20PSTK%202021_PODSUMOWANI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Wydatki</a:t>
            </a:r>
            <a:r>
              <a:rPr lang="pl-PL" baseline="0"/>
              <a:t> na działalność PSTK w 2020 roku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470-4E65-B146-11986D59049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470-4E65-B146-11986D59049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470-4E65-B146-11986D59049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470-4E65-B146-11986D59049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470-4E65-B146-11986D59049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470-4E65-B146-11986D590490}"/>
              </c:ext>
            </c:extLst>
          </c:dPt>
          <c:dLbls>
            <c:dLbl>
              <c:idx val="0"/>
              <c:layout>
                <c:manualLayout>
                  <c:x val="1.6717984878755754E-2"/>
                  <c:y val="-1.06728966084146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470-4E65-B146-11986D590490}"/>
                </c:ext>
              </c:extLst>
            </c:dLbl>
            <c:dLbl>
              <c:idx val="1"/>
              <c:layout>
                <c:manualLayout>
                  <c:x val="2.4698554471735808E-2"/>
                  <c:y val="-8.32822016846002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470-4E65-B146-11986D590490}"/>
                </c:ext>
              </c:extLst>
            </c:dLbl>
            <c:dLbl>
              <c:idx val="2"/>
              <c:layout>
                <c:manualLayout>
                  <c:x val="0.15069816272965872"/>
                  <c:y val="-4.96913292851456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470-4E65-B146-11986D590490}"/>
                </c:ext>
              </c:extLst>
            </c:dLbl>
            <c:dLbl>
              <c:idx val="3"/>
              <c:layout>
                <c:manualLayout>
                  <c:x val="-5.5890703960512399E-2"/>
                  <c:y val="4.0796889057991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470-4E65-B146-11986D590490}"/>
                </c:ext>
              </c:extLst>
            </c:dLbl>
            <c:dLbl>
              <c:idx val="5"/>
              <c:layout>
                <c:manualLayout>
                  <c:x val="-4.8614721667254279E-2"/>
                  <c:y val="4.07305977747097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470-4E65-B146-11986D5904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'WYDATKI 2020'!$A$3:$A$8</c:f>
              <c:strCache>
                <c:ptCount val="6"/>
                <c:pt idx="0">
                  <c:v>Administracyjne</c:v>
                </c:pt>
                <c:pt idx="1">
                  <c:v>Delegacje członków</c:v>
                </c:pt>
                <c:pt idx="2">
                  <c:v>Baza wiedzy</c:v>
                </c:pt>
                <c:pt idx="3">
                  <c:v>Operacyjne zarządu</c:v>
                </c:pt>
                <c:pt idx="4">
                  <c:v>Szkolenia</c:v>
                </c:pt>
                <c:pt idx="5">
                  <c:v>Wydarzenia i branding</c:v>
                </c:pt>
              </c:strCache>
            </c:strRef>
          </c:cat>
          <c:val>
            <c:numRef>
              <c:f>'WYDATKI 2020'!$B$3:$B$8</c:f>
              <c:numCache>
                <c:formatCode>_("zł"* #,##0.00_);_("zł"* \(#,##0.00\);_("zł"* "-"??_);_(@_)</c:formatCode>
                <c:ptCount val="6"/>
                <c:pt idx="0">
                  <c:v>5387.32</c:v>
                </c:pt>
                <c:pt idx="1">
                  <c:v>910.73</c:v>
                </c:pt>
                <c:pt idx="2">
                  <c:v>2646</c:v>
                </c:pt>
                <c:pt idx="3">
                  <c:v>1147.83</c:v>
                </c:pt>
                <c:pt idx="4" formatCode="&quot;zł&quot;#,##0.00_);[Red]\(&quot;zł&quot;#,##0.00\)">
                  <c:v>11060.68</c:v>
                </c:pt>
                <c:pt idx="5">
                  <c:v>7264.08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470-4E65-B146-11986D5904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Wydatki na działalność PSTK w 2021 roku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AD1-4D8A-8332-203C31B79BF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AD1-4D8A-8332-203C31B79BF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AD1-4D8A-8332-203C31B79BF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AD1-4D8A-8332-203C31B79BF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AD1-4D8A-8332-203C31B79BF2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'WYDATKI 2021'!$A$3:$A$7</c:f>
              <c:strCache>
                <c:ptCount val="5"/>
                <c:pt idx="0">
                  <c:v>Administracyjne</c:v>
                </c:pt>
                <c:pt idx="1">
                  <c:v>Baza wiedzy</c:v>
                </c:pt>
                <c:pt idx="2">
                  <c:v>Operacyjne zarządu</c:v>
                </c:pt>
                <c:pt idx="3">
                  <c:v>Szkolenia</c:v>
                </c:pt>
                <c:pt idx="4">
                  <c:v>Wydarzenia i branding</c:v>
                </c:pt>
              </c:strCache>
            </c:strRef>
          </c:cat>
          <c:val>
            <c:numRef>
              <c:f>'WYDATKI 2021'!$B$3:$B$7</c:f>
              <c:numCache>
                <c:formatCode>_("zł"* #,##0.00_);_("zł"* \(#,##0.00\);_("zł"* "-"??_);_(@_)</c:formatCode>
                <c:ptCount val="5"/>
                <c:pt idx="0">
                  <c:v>5239.5600000000004</c:v>
                </c:pt>
                <c:pt idx="1">
                  <c:v>5325</c:v>
                </c:pt>
                <c:pt idx="2">
                  <c:v>568.33000000000004</c:v>
                </c:pt>
                <c:pt idx="3" formatCode="&quot;zł&quot;#,##0.00_);[Red]\(&quot;zł&quot;#,##0.00\)">
                  <c:v>8007.98</c:v>
                </c:pt>
                <c:pt idx="4">
                  <c:v>20133.97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AD1-4D8A-8332-203C31B79BF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</p:spPr>
        <p:txBody>
          <a:bodyPr lIns="99075" tIns="49538" rIns="99075" bIns="49538"/>
          <a:lstStyle/>
          <a:p>
            <a:endParaRPr/>
          </a:p>
        </p:txBody>
      </p:sp>
      <p:sp>
        <p:nvSpPr>
          <p:cNvPr id="113" name="Shape 113"/>
          <p:cNvSpPr>
            <a:spLocks noGrp="1"/>
          </p:cNvSpPr>
          <p:nvPr>
            <p:ph type="body" sz="quarter" idx="1"/>
          </p:nvPr>
        </p:nvSpPr>
        <p:spPr>
          <a:xfrm>
            <a:off x="947209" y="4861441"/>
            <a:ext cx="5209646" cy="4605576"/>
          </a:xfrm>
          <a:prstGeom prst="rect">
            <a:avLst/>
          </a:prstGeom>
        </p:spPr>
        <p:txBody>
          <a:bodyPr lIns="99075" tIns="49538" rIns="99075" bIns="49538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37912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40949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85388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06398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65999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7585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50741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07732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 tytułowy"/>
          <p:cNvSpPr txBox="1">
            <a:spLocks noGrp="1"/>
          </p:cNvSpPr>
          <p:nvPr>
            <p:ph type="title"/>
          </p:nvPr>
        </p:nvSpPr>
        <p:spPr>
          <a:xfrm>
            <a:off x="1143000" y="841771"/>
            <a:ext cx="6858000" cy="17907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t>Tekst tytułowy</a:t>
            </a:r>
          </a:p>
        </p:txBody>
      </p:sp>
      <p:sp>
        <p:nvSpPr>
          <p:cNvPr id="12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7"/>
            <a:ext cx="6858000" cy="1241701"/>
          </a:xfrm>
          <a:prstGeom prst="rect">
            <a:avLst/>
          </a:prstGeom>
        </p:spPr>
        <p:txBody>
          <a:bodyPr/>
          <a:lstStyle>
            <a:lvl1pPr marL="406400" indent="-355600" algn="ctr">
              <a:buClrTx/>
              <a:buSzTx/>
              <a:buFontTx/>
              <a:buNone/>
              <a:defRPr sz="1800"/>
            </a:lvl1pPr>
            <a:lvl2pPr marL="406400" indent="127000" algn="ctr">
              <a:buClrTx/>
              <a:buSzTx/>
              <a:buFontTx/>
              <a:buNone/>
              <a:defRPr sz="1800"/>
            </a:lvl2pPr>
            <a:lvl3pPr marL="406400" indent="609600" algn="ctr">
              <a:buClrTx/>
              <a:buSzTx/>
              <a:buFontTx/>
              <a:buNone/>
              <a:defRPr sz="1800"/>
            </a:lvl3pPr>
            <a:lvl4pPr marL="406400" indent="1079500" algn="ctr">
              <a:buClrTx/>
              <a:buSzTx/>
              <a:buFontTx/>
              <a:buNone/>
              <a:defRPr sz="1800"/>
            </a:lvl4pPr>
            <a:lvl5pPr marL="406400" indent="1536700" algn="ctr">
              <a:buClrTx/>
              <a:buSzTx/>
              <a:buFontTx/>
              <a:buNone/>
              <a:defRPr sz="18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3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6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kst tytułowy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1" cy="12003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Tekst tytułowy</a:t>
            </a:r>
          </a:p>
        </p:txBody>
      </p:sp>
      <p:sp>
        <p:nvSpPr>
          <p:cNvPr id="76" name="Treść - poziom 1…"/>
          <p:cNvSpPr txBox="1">
            <a:spLocks noGrp="1"/>
          </p:cNvSpPr>
          <p:nvPr>
            <p:ph type="body" sz="half" idx="1"/>
          </p:nvPr>
        </p:nvSpPr>
        <p:spPr>
          <a:xfrm>
            <a:off x="3887391" y="740568"/>
            <a:ext cx="4629301" cy="3655202"/>
          </a:xfrm>
          <a:prstGeom prst="rect">
            <a:avLst/>
          </a:prstGeom>
        </p:spPr>
        <p:txBody>
          <a:bodyPr/>
          <a:lstStyle>
            <a:lvl1pPr indent="-431800">
              <a:buSzPts val="2400"/>
              <a:defRPr sz="2400"/>
            </a:lvl1pPr>
            <a:lvl2pPr marL="972457" indent="-464457">
              <a:buSzPts val="2400"/>
              <a:defRPr sz="2400"/>
            </a:lvl2pPr>
            <a:lvl3pPr marL="1498600" indent="-508000">
              <a:buSzPts val="2400"/>
              <a:defRPr sz="2400"/>
            </a:lvl3pPr>
            <a:lvl4pPr marL="2042160" indent="-568960">
              <a:buSzPts val="2400"/>
              <a:defRPr sz="2400"/>
            </a:lvl4pPr>
            <a:lvl5pPr marL="2499360" indent="-568960">
              <a:buSzPts val="2400"/>
              <a:defRPr sz="24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77" name="Google Shape;57;p9"/>
          <p:cNvSpPr txBox="1">
            <a:spLocks noGrp="1"/>
          </p:cNvSpPr>
          <p:nvPr>
            <p:ph type="body" sz="quarter" idx="13"/>
          </p:nvPr>
        </p:nvSpPr>
        <p:spPr>
          <a:xfrm>
            <a:off x="629841" y="1543049"/>
            <a:ext cx="2949301" cy="2858702"/>
          </a:xfrm>
          <a:prstGeom prst="rect">
            <a:avLst/>
          </a:prstGeom>
        </p:spPr>
        <p:txBody>
          <a:bodyPr/>
          <a:lstStyle/>
          <a:p>
            <a:pPr marL="228600" indent="0">
              <a:buClrTx/>
              <a:buSzTx/>
              <a:buFontTx/>
              <a:buNone/>
              <a:defRPr sz="1200"/>
            </a:pPr>
            <a:endParaRPr/>
          </a:p>
        </p:txBody>
      </p:sp>
      <p:sp>
        <p:nvSpPr>
          <p:cNvPr id="78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kst tytułowy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1" cy="12003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Tekst tytułowy</a:t>
            </a:r>
          </a:p>
        </p:txBody>
      </p:sp>
      <p:sp>
        <p:nvSpPr>
          <p:cNvPr id="86" name="Google Shape;63;p10"/>
          <p:cNvSpPr>
            <a:spLocks noGrp="1"/>
          </p:cNvSpPr>
          <p:nvPr>
            <p:ph type="pic" sz="half" idx="13"/>
          </p:nvPr>
        </p:nvSpPr>
        <p:spPr>
          <a:xfrm>
            <a:off x="3887391" y="740568"/>
            <a:ext cx="4629301" cy="36552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7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629841" y="1543050"/>
            <a:ext cx="2949301" cy="2858700"/>
          </a:xfrm>
          <a:prstGeom prst="rect">
            <a:avLst/>
          </a:prstGeom>
        </p:spPr>
        <p:txBody>
          <a:bodyPr/>
          <a:lstStyle>
            <a:lvl1pPr marL="228600" indent="0">
              <a:buClrTx/>
              <a:buSzTx/>
              <a:buFontTx/>
              <a:buNone/>
              <a:defRPr sz="1200"/>
            </a:lvl1pPr>
            <a:lvl2pPr marL="228600" indent="457200">
              <a:buClrTx/>
              <a:buSzTx/>
              <a:buFontTx/>
              <a:buNone/>
              <a:defRPr sz="1200"/>
            </a:lvl2pPr>
            <a:lvl3pPr marL="228600" indent="914400">
              <a:buClrTx/>
              <a:buSzTx/>
              <a:buFontTx/>
              <a:buNone/>
              <a:defRPr sz="1200"/>
            </a:lvl3pPr>
            <a:lvl4pPr marL="228600" indent="1371600">
              <a:buClrTx/>
              <a:buSzTx/>
              <a:buFontTx/>
              <a:buNone/>
              <a:defRPr sz="1200"/>
            </a:lvl4pPr>
            <a:lvl5pPr marL="228600" indent="1828800">
              <a:buClrTx/>
              <a:buSzTx/>
              <a:buFontTx/>
              <a:buNone/>
              <a:defRPr sz="12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88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96" name="Treść - poziom 1…"/>
          <p:cNvSpPr txBox="1">
            <a:spLocks noGrp="1"/>
          </p:cNvSpPr>
          <p:nvPr>
            <p:ph type="body" idx="1"/>
          </p:nvPr>
        </p:nvSpPr>
        <p:spPr>
          <a:xfrm rot="5400000">
            <a:off x="2940299" y="-942433"/>
            <a:ext cx="3263402" cy="7886701"/>
          </a:xfrm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97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kst tytułowy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1" cy="1971601"/>
          </a:xfrm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105" name="Treść - poziom 1…"/>
          <p:cNvSpPr txBox="1">
            <a:spLocks noGrp="1"/>
          </p:cNvSpPr>
          <p:nvPr>
            <p:ph type="body" idx="1"/>
          </p:nvPr>
        </p:nvSpPr>
        <p:spPr>
          <a:xfrm rot="5400000">
            <a:off x="1349474" y="-447058"/>
            <a:ext cx="4359001" cy="5800802"/>
          </a:xfrm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06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 tytułowy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75" tIns="34275" rIns="34275" bIns="34275" anchor="ctr">
            <a:normAutofit/>
          </a:bodyPr>
          <a:lstStyle/>
          <a:p>
            <a:r>
              <a:t>Tekst tytułowy</a:t>
            </a:r>
          </a:p>
        </p:txBody>
      </p:sp>
      <p:sp>
        <p:nvSpPr>
          <p:cNvPr id="3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75" tIns="34275" rIns="34275" bIns="34275">
            <a:normAutofit/>
          </a:bodyPr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8318237" y="4800088"/>
            <a:ext cx="197114" cy="208251"/>
          </a:xfrm>
          <a:prstGeom prst="rect">
            <a:avLst/>
          </a:prstGeom>
          <a:ln w="12700">
            <a:miter lim="400000"/>
          </a:ln>
        </p:spPr>
        <p:txBody>
          <a:bodyPr wrap="none" lIns="34275" tIns="34275" rIns="34275" bIns="34275" anchor="ctr">
            <a:spAutoFit/>
          </a:bodyPr>
          <a:lstStyle>
            <a:lvl1pPr algn="r"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457200" marR="0" indent="-342900" algn="l" defTabSz="914400" rtl="0" latinLnBrk="0">
        <a:lnSpc>
          <a:spcPct val="90000"/>
        </a:lnSpc>
        <a:spcBef>
          <a:spcPts val="7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71550" marR="0" indent="-400050" algn="l" defTabSz="914400" rtl="0" latinLnBrk="0">
        <a:lnSpc>
          <a:spcPct val="90000"/>
        </a:lnSpc>
        <a:spcBef>
          <a:spcPts val="7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08760" marR="0" indent="-480060" algn="l" defTabSz="914400" rtl="0" latinLnBrk="0">
        <a:lnSpc>
          <a:spcPct val="90000"/>
        </a:lnSpc>
        <a:spcBef>
          <a:spcPts val="7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19300" marR="0" indent="-533400" algn="l" defTabSz="914400" rtl="0" latinLnBrk="0">
        <a:lnSpc>
          <a:spcPct val="90000"/>
        </a:lnSpc>
        <a:spcBef>
          <a:spcPts val="7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476500" marR="0" indent="-533400" algn="l" defTabSz="914400" rtl="0" latinLnBrk="0">
        <a:lnSpc>
          <a:spcPct val="90000"/>
        </a:lnSpc>
        <a:spcBef>
          <a:spcPts val="7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33700" marR="0" indent="-533400" algn="l" defTabSz="914400" rtl="0" latinLnBrk="0">
        <a:lnSpc>
          <a:spcPct val="90000"/>
        </a:lnSpc>
        <a:spcBef>
          <a:spcPts val="7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390900" marR="0" indent="-533400" algn="l" defTabSz="914400" rtl="0" latinLnBrk="0">
        <a:lnSpc>
          <a:spcPct val="90000"/>
        </a:lnSpc>
        <a:spcBef>
          <a:spcPts val="7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848100" marR="0" indent="-533400" algn="l" defTabSz="914400" rtl="0" latinLnBrk="0">
        <a:lnSpc>
          <a:spcPct val="90000"/>
        </a:lnSpc>
        <a:spcBef>
          <a:spcPts val="7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05300" marR="0" indent="-533400" algn="l" defTabSz="914400" rtl="0" latinLnBrk="0">
        <a:lnSpc>
          <a:spcPct val="90000"/>
        </a:lnSpc>
        <a:spcBef>
          <a:spcPts val="7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owinska.pl/" TargetMode="External"/><Relationship Id="rId2" Type="http://schemas.openxmlformats.org/officeDocument/2006/relationships/hyperlink" Target="mailto:agni@anowinska.pl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3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rostokąt"/>
          <p:cNvSpPr/>
          <p:nvPr/>
        </p:nvSpPr>
        <p:spPr>
          <a:xfrm>
            <a:off x="-12700" y="-19051"/>
            <a:ext cx="9169400" cy="5181601"/>
          </a:xfrm>
          <a:prstGeom prst="rect">
            <a:avLst/>
          </a:prstGeom>
          <a:solidFill>
            <a:srgbClr val="10528E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116" name="Google Shape;84;p13"/>
          <p:cNvSpPr txBox="1">
            <a:spLocks noGrp="1"/>
          </p:cNvSpPr>
          <p:nvPr>
            <p:ph type="ctrTitle"/>
          </p:nvPr>
        </p:nvSpPr>
        <p:spPr>
          <a:xfrm>
            <a:off x="1143000" y="1434997"/>
            <a:ext cx="6858000" cy="94064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7" algn="ctr">
              <a:defRPr sz="4500">
                <a:solidFill>
                  <a:srgbClr val="FFFFFF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lang="pl-PL" dirty="0"/>
              <a:t>Sprawozdanie </a:t>
            </a:r>
            <a:br>
              <a:rPr lang="pl-PL" dirty="0"/>
            </a:br>
            <a:r>
              <a:rPr lang="pl-PL" dirty="0"/>
              <a:t>z działalności Zarządu</a:t>
            </a:r>
            <a:endParaRPr dirty="0"/>
          </a:p>
        </p:txBody>
      </p:sp>
      <p:sp>
        <p:nvSpPr>
          <p:cNvPr id="117" name="Google Shape;85;p13"/>
          <p:cNvSpPr txBox="1">
            <a:spLocks noGrp="1"/>
          </p:cNvSpPr>
          <p:nvPr>
            <p:ph type="subTitle" sz="quarter" idx="1"/>
          </p:nvPr>
        </p:nvSpPr>
        <p:spPr>
          <a:xfrm>
            <a:off x="1143000" y="2815977"/>
            <a:ext cx="6858000" cy="124170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20000"/>
              </a:lnSpc>
              <a:defRPr sz="1900" cap="all">
                <a:solidFill>
                  <a:srgbClr val="00A0AA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lang="pl-PL" b="1" dirty="0"/>
              <a:t>Walne zebranie</a:t>
            </a:r>
          </a:p>
          <a:p>
            <a:pPr marL="0" indent="0">
              <a:lnSpc>
                <a:spcPct val="120000"/>
              </a:lnSpc>
              <a:defRPr sz="1900" cap="all">
                <a:solidFill>
                  <a:srgbClr val="00A0AA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lang="pl-PL" b="1" dirty="0"/>
              <a:t>2 kwietnia 2022</a:t>
            </a:r>
            <a:endParaRPr b="1" dirty="0"/>
          </a:p>
        </p:txBody>
      </p:sp>
      <p:pic>
        <p:nvPicPr>
          <p:cNvPr id="118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875" y="291801"/>
            <a:ext cx="2073605" cy="4246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85;p13"/>
          <p:cNvSpPr txBox="1">
            <a:spLocks noGrp="1"/>
          </p:cNvSpPr>
          <p:nvPr>
            <p:ph type="subTitle" sz="quarter" idx="1"/>
          </p:nvPr>
        </p:nvSpPr>
        <p:spPr>
          <a:xfrm>
            <a:off x="926650" y="684300"/>
            <a:ext cx="7156646" cy="7687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defRPr sz="4000" cap="all">
                <a:solidFill>
                  <a:srgbClr val="00A0AA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r>
              <a:rPr lang="pl-PL" sz="3500" dirty="0" err="1"/>
              <a:t>ikonografika</a:t>
            </a:r>
            <a:endParaRPr lang="pl-PL" sz="3500" dirty="0"/>
          </a:p>
        </p:txBody>
      </p:sp>
      <p:sp>
        <p:nvSpPr>
          <p:cNvPr id="122" name="Prostokąt"/>
          <p:cNvSpPr/>
          <p:nvPr/>
        </p:nvSpPr>
        <p:spPr>
          <a:xfrm>
            <a:off x="-474134" y="191030"/>
            <a:ext cx="221158" cy="232304"/>
          </a:xfrm>
          <a:prstGeom prst="rect">
            <a:avLst/>
          </a:prstGeom>
          <a:solidFill>
            <a:srgbClr val="EDC95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EDC952"/>
                </a:solidFill>
              </a:defRPr>
            </a:pPr>
            <a:endParaRPr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8EE852B-562E-4222-AD05-EE37A00F67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04816" cy="166420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E6B2541-02A9-48CC-94FA-60E029D3C4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90989" y="713826"/>
            <a:ext cx="5566835" cy="4139186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C717DF1-48E8-48A7-B95E-34E21CFFC167}"/>
              </a:ext>
            </a:extLst>
          </p:cNvPr>
          <p:cNvSpPr txBox="1"/>
          <p:nvPr/>
        </p:nvSpPr>
        <p:spPr>
          <a:xfrm>
            <a:off x="5193437" y="3258871"/>
            <a:ext cx="3475162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l-PL" sz="1800" b="1" dirty="0">
                <a:solidFill>
                  <a:schemeClr val="tx1"/>
                </a:solidFill>
              </a:rPr>
              <a:t>PODPISANIE DEKLARACJI PRZYSTĄPIENIA DO FEDERACJI TUGETHER 15.12.2021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2B18D35-D050-407D-8665-2AD513A2A8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4208"/>
            <a:ext cx="5004814" cy="3479292"/>
          </a:xfrm>
          <a:prstGeom prst="rect">
            <a:avLst/>
          </a:prstGeom>
        </p:spPr>
      </p:pic>
      <p:pic>
        <p:nvPicPr>
          <p:cNvPr id="9" name="Obrazek" descr="Obrazek">
            <a:extLst>
              <a:ext uri="{FF2B5EF4-FFF2-40B4-BE49-F238E27FC236}">
                <a16:creationId xmlns:a16="http://schemas.microsoft.com/office/drawing/2014/main" id="{F8889448-5764-4A05-8DC0-5A73D8C822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7840" y="274325"/>
            <a:ext cx="2135878" cy="43740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1300072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STK – kim jesteśmy?…"/>
          <p:cNvSpPr txBox="1"/>
          <p:nvPr/>
        </p:nvSpPr>
        <p:spPr>
          <a:xfrm>
            <a:off x="926650" y="1666892"/>
            <a:ext cx="7788401" cy="1443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3200" b="0" i="0" dirty="0">
                <a:solidFill>
                  <a:srgbClr val="000000"/>
                </a:solidFill>
                <a:effectLst/>
                <a:latin typeface="Roboto"/>
              </a:rPr>
              <a:t>Infografika "Tłumaczenia zdalne: czym zajmuje się tłumacz?"</a:t>
            </a:r>
            <a:endParaRPr lang="pl-PL" sz="3200" b="1" dirty="0">
              <a:sym typeface="Gotham"/>
            </a:endParaRP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endParaRPr lang="pl-PL" sz="1800" b="1" dirty="0">
              <a:sym typeface="Gotham"/>
            </a:endParaRPr>
          </a:p>
        </p:txBody>
      </p:sp>
      <p:sp>
        <p:nvSpPr>
          <p:cNvPr id="121" name="Google Shape;85;p13"/>
          <p:cNvSpPr txBox="1">
            <a:spLocks noGrp="1"/>
          </p:cNvSpPr>
          <p:nvPr>
            <p:ph type="subTitle" sz="quarter" idx="1"/>
          </p:nvPr>
        </p:nvSpPr>
        <p:spPr>
          <a:xfrm>
            <a:off x="926650" y="684300"/>
            <a:ext cx="7156646" cy="7687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defRPr sz="4000" cap="all">
                <a:solidFill>
                  <a:srgbClr val="00A0AA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algn="ctr"/>
            <a:r>
              <a:rPr lang="pl-PL" sz="3500" b="1" dirty="0"/>
              <a:t>PSTK CZŁONKIEM RADY!</a:t>
            </a:r>
          </a:p>
        </p:txBody>
      </p:sp>
      <p:sp>
        <p:nvSpPr>
          <p:cNvPr id="122" name="Prostokąt"/>
          <p:cNvSpPr/>
          <p:nvPr/>
        </p:nvSpPr>
        <p:spPr>
          <a:xfrm>
            <a:off x="-474134" y="191030"/>
            <a:ext cx="221158" cy="232304"/>
          </a:xfrm>
          <a:prstGeom prst="rect">
            <a:avLst/>
          </a:prstGeom>
          <a:solidFill>
            <a:srgbClr val="EDC95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EDC952"/>
                </a:solidFill>
              </a:defRPr>
            </a:pPr>
            <a:endParaRPr/>
          </a:p>
        </p:txBody>
      </p:sp>
      <p:pic>
        <p:nvPicPr>
          <p:cNvPr id="124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840" y="274325"/>
            <a:ext cx="2135878" cy="437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C7F8B77-9878-4448-B913-4B9C92537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71" y="841482"/>
            <a:ext cx="7210425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3343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STK – kim jesteśmy?…"/>
          <p:cNvSpPr txBox="1"/>
          <p:nvPr/>
        </p:nvSpPr>
        <p:spPr>
          <a:xfrm>
            <a:off x="926650" y="1988626"/>
            <a:ext cx="7788401" cy="3862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000" b="1" dirty="0">
                <a:latin typeface="Roboto"/>
                <a:sym typeface="Gotham"/>
              </a:rPr>
              <a:t>15.12.2021 </a:t>
            </a:r>
            <a:r>
              <a:rPr lang="pl-PL" sz="2000" b="1" dirty="0" err="1">
                <a:latin typeface="Roboto"/>
                <a:sym typeface="Gotham"/>
              </a:rPr>
              <a:t>RPSiW</a:t>
            </a:r>
            <a:r>
              <a:rPr lang="pl-PL" sz="2000" b="1" dirty="0">
                <a:latin typeface="Roboto"/>
                <a:sym typeface="Gotham"/>
              </a:rPr>
              <a:t> przekształciła się w </a:t>
            </a:r>
            <a:r>
              <a:rPr lang="pl-PL" sz="2000" b="1" dirty="0" err="1">
                <a:latin typeface="Roboto"/>
                <a:sym typeface="Gotham"/>
              </a:rPr>
              <a:t>RPSiW</a:t>
            </a:r>
            <a:r>
              <a:rPr lang="pl-PL" sz="2000" b="1" dirty="0">
                <a:latin typeface="Roboto"/>
                <a:sym typeface="Gotham"/>
              </a:rPr>
              <a:t> TUGETHER (Federacja) przy Pracodawcach RP</a:t>
            </a:r>
          </a:p>
          <a:p>
            <a:pPr marL="342900" indent="-34290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000" b="1" dirty="0">
                <a:latin typeface="Roboto"/>
                <a:sym typeface="Gotham"/>
              </a:rPr>
              <a:t>PSTK na wydarzeniach branżowych branży </a:t>
            </a:r>
            <a:r>
              <a:rPr lang="pl-PL" sz="2000" b="1" dirty="0" err="1">
                <a:latin typeface="Roboto"/>
                <a:sym typeface="Gotham"/>
              </a:rPr>
              <a:t>eventowej</a:t>
            </a:r>
            <a:endParaRPr lang="pl-PL" sz="2000" b="1" dirty="0">
              <a:latin typeface="Roboto"/>
              <a:sym typeface="Gotham"/>
            </a:endParaRPr>
          </a:p>
          <a:p>
            <a:pPr marL="342900" indent="-34290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000" b="1" dirty="0">
                <a:latin typeface="Roboto"/>
                <a:sym typeface="Gotham"/>
              </a:rPr>
              <a:t>Informacje o PSTK i materiały dot. wykonywania tłumaczeń konferencyjnych na stronie internetowej </a:t>
            </a:r>
            <a:r>
              <a:rPr lang="pl-PL" sz="2000" b="1" dirty="0" err="1">
                <a:latin typeface="Roboto"/>
                <a:sym typeface="Gotham"/>
              </a:rPr>
              <a:t>RPSiW</a:t>
            </a:r>
            <a:r>
              <a:rPr lang="pl-PL" sz="2000" b="1" dirty="0">
                <a:latin typeface="Roboto"/>
                <a:sym typeface="Gotham"/>
              </a:rPr>
              <a:t> </a:t>
            </a:r>
            <a:r>
              <a:rPr lang="pl-PL" sz="2000" b="1" dirty="0" err="1">
                <a:latin typeface="Roboto"/>
                <a:sym typeface="Gotham"/>
              </a:rPr>
              <a:t>Tugether</a:t>
            </a:r>
            <a:endParaRPr lang="pl-PL" sz="2000" b="1" dirty="0">
              <a:latin typeface="Roboto"/>
              <a:sym typeface="Gotham"/>
            </a:endParaRPr>
          </a:p>
          <a:p>
            <a:pPr marL="342900" indent="-34290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000" b="1" dirty="0">
                <a:latin typeface="Roboto"/>
                <a:sym typeface="Gotham"/>
              </a:rPr>
              <a:t>Aktualne wieści z branży MICE, aktywny kanał komunikacji</a:t>
            </a:r>
          </a:p>
          <a:p>
            <a:pPr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000" b="1" dirty="0">
                <a:latin typeface="Roboto"/>
                <a:sym typeface="Gotham"/>
              </a:rPr>
              <a:t>Z ramienia Zarządu PSTK reprezentuje prezes Agnieszka Nowińska</a:t>
            </a:r>
          </a:p>
          <a:p>
            <a:pPr marL="457200" indent="-45720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endParaRPr lang="pl-PL" sz="3200" b="1" dirty="0">
              <a:sym typeface="Gotham"/>
            </a:endParaRP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endParaRPr lang="pl-PL" sz="1800" b="1" dirty="0">
              <a:sym typeface="Gotham"/>
            </a:endParaRPr>
          </a:p>
        </p:txBody>
      </p:sp>
      <p:sp>
        <p:nvSpPr>
          <p:cNvPr id="121" name="Google Shape;85;p13"/>
          <p:cNvSpPr txBox="1">
            <a:spLocks noGrp="1"/>
          </p:cNvSpPr>
          <p:nvPr>
            <p:ph type="subTitle" sz="quarter" idx="1"/>
          </p:nvPr>
        </p:nvSpPr>
        <p:spPr>
          <a:xfrm>
            <a:off x="926650" y="684300"/>
            <a:ext cx="7156646" cy="7687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defRPr sz="4000" cap="all">
                <a:solidFill>
                  <a:srgbClr val="00A0AA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r>
              <a:rPr lang="pl-PL" sz="3500" dirty="0" err="1"/>
              <a:t>ikonografika</a:t>
            </a:r>
            <a:endParaRPr lang="pl-PL" sz="3500" dirty="0"/>
          </a:p>
        </p:txBody>
      </p:sp>
      <p:sp>
        <p:nvSpPr>
          <p:cNvPr id="122" name="Prostokąt"/>
          <p:cNvSpPr/>
          <p:nvPr/>
        </p:nvSpPr>
        <p:spPr>
          <a:xfrm>
            <a:off x="-474134" y="191030"/>
            <a:ext cx="221158" cy="232304"/>
          </a:xfrm>
          <a:prstGeom prst="rect">
            <a:avLst/>
          </a:prstGeom>
          <a:solidFill>
            <a:srgbClr val="EDC95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EDC952"/>
                </a:solidFill>
              </a:defRPr>
            </a:pPr>
            <a:endParaRPr/>
          </a:p>
        </p:txBody>
      </p:sp>
      <p:pic>
        <p:nvPicPr>
          <p:cNvPr id="124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840" y="274325"/>
            <a:ext cx="2135878" cy="437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8EE852B-562E-4222-AD05-EE37A00F67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04816" cy="166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1852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STK – kim jesteśmy?…"/>
          <p:cNvSpPr txBox="1"/>
          <p:nvPr/>
        </p:nvSpPr>
        <p:spPr>
          <a:xfrm>
            <a:off x="571050" y="953052"/>
            <a:ext cx="7788401" cy="2605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000" b="1" dirty="0">
                <a:sym typeface="Gotham"/>
              </a:rPr>
              <a:t>Pomysł szkolenia nt. zamawiania usługi tłumaczenia konferencyjnego, jego realiów, standardów i rozwiązań technicznych, skierowanego do:</a:t>
            </a: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000" b="1" dirty="0">
                <a:sym typeface="Gotham"/>
              </a:rPr>
              <a:t>Branży MICE,</a:t>
            </a: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000" b="1" dirty="0">
                <a:sym typeface="Gotham"/>
              </a:rPr>
              <a:t>Zamawiających (urzędy państwowe, uczelnie)</a:t>
            </a: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000" b="1" dirty="0">
                <a:sym typeface="Gotham"/>
              </a:rPr>
              <a:t>BT</a:t>
            </a:r>
          </a:p>
          <a:p>
            <a:pPr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000" b="1" dirty="0">
                <a:sym typeface="Gotham"/>
              </a:rPr>
              <a:t>Gotowe materiały szkoleniowe i materiały reklamowe – program, zaproszenie</a:t>
            </a:r>
          </a:p>
        </p:txBody>
      </p:sp>
      <p:sp>
        <p:nvSpPr>
          <p:cNvPr id="121" name="Google Shape;85;p13"/>
          <p:cNvSpPr txBox="1">
            <a:spLocks noGrp="1"/>
          </p:cNvSpPr>
          <p:nvPr>
            <p:ph type="subTitle" sz="quarter" idx="1"/>
          </p:nvPr>
        </p:nvSpPr>
        <p:spPr>
          <a:xfrm>
            <a:off x="571050" y="191030"/>
            <a:ext cx="7156646" cy="7687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defRPr sz="4000" cap="all">
                <a:solidFill>
                  <a:srgbClr val="00A0AA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r>
              <a:rPr lang="pl-PL" sz="3200" b="1" dirty="0"/>
              <a:t>SZKOLENIE PRZETARGOWE</a:t>
            </a:r>
          </a:p>
        </p:txBody>
      </p:sp>
      <p:sp>
        <p:nvSpPr>
          <p:cNvPr id="122" name="Prostokąt"/>
          <p:cNvSpPr/>
          <p:nvPr/>
        </p:nvSpPr>
        <p:spPr>
          <a:xfrm>
            <a:off x="-474134" y="191030"/>
            <a:ext cx="221158" cy="232304"/>
          </a:xfrm>
          <a:prstGeom prst="rect">
            <a:avLst/>
          </a:prstGeom>
          <a:solidFill>
            <a:srgbClr val="EDC95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EDC952"/>
                </a:solidFill>
              </a:defRPr>
            </a:pPr>
            <a:endParaRPr/>
          </a:p>
        </p:txBody>
      </p:sp>
      <p:pic>
        <p:nvPicPr>
          <p:cNvPr id="124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840" y="274325"/>
            <a:ext cx="2135878" cy="43740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9669709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STK – kim jesteśmy?…"/>
          <p:cNvSpPr txBox="1"/>
          <p:nvPr/>
        </p:nvSpPr>
        <p:spPr>
          <a:xfrm>
            <a:off x="571050" y="953052"/>
            <a:ext cx="778840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1800" b="1" dirty="0">
                <a:sym typeface="Gotham"/>
              </a:rPr>
              <a:t>Pierwsza prezentacja na zaproszenie UEK w Krakowie – Katedra Turystyki specjalizacja – zarządzenie kongresami i dużymi wydarzeniami - listopad 2021  </a:t>
            </a:r>
          </a:p>
        </p:txBody>
      </p:sp>
      <p:sp>
        <p:nvSpPr>
          <p:cNvPr id="121" name="Google Shape;85;p13"/>
          <p:cNvSpPr txBox="1">
            <a:spLocks noGrp="1"/>
          </p:cNvSpPr>
          <p:nvPr>
            <p:ph type="subTitle" sz="quarter" idx="1"/>
          </p:nvPr>
        </p:nvSpPr>
        <p:spPr>
          <a:xfrm>
            <a:off x="571050" y="191030"/>
            <a:ext cx="7156646" cy="7687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defRPr sz="4000" cap="all">
                <a:solidFill>
                  <a:srgbClr val="00A0AA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r>
              <a:rPr lang="pl-PL" sz="3200" b="1" dirty="0"/>
              <a:t>SZKOLENIE PRZETARGOWE</a:t>
            </a:r>
          </a:p>
        </p:txBody>
      </p:sp>
      <p:sp>
        <p:nvSpPr>
          <p:cNvPr id="122" name="Prostokąt"/>
          <p:cNvSpPr/>
          <p:nvPr/>
        </p:nvSpPr>
        <p:spPr>
          <a:xfrm>
            <a:off x="-474134" y="191030"/>
            <a:ext cx="221158" cy="232304"/>
          </a:xfrm>
          <a:prstGeom prst="rect">
            <a:avLst/>
          </a:prstGeom>
          <a:solidFill>
            <a:srgbClr val="EDC95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EDC952"/>
                </a:solidFill>
              </a:defRPr>
            </a:pPr>
            <a:endParaRPr/>
          </a:p>
        </p:txBody>
      </p:sp>
      <p:pic>
        <p:nvPicPr>
          <p:cNvPr id="124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840" y="274325"/>
            <a:ext cx="2135878" cy="437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9AA6A02-110E-4569-8072-3CC5CF7B9C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1834"/>
            <a:ext cx="5211192" cy="342166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65039A6-E921-4D4D-AA7C-56607A8F65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850" y="1721833"/>
            <a:ext cx="5069150" cy="345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0572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rostokąt"/>
          <p:cNvSpPr/>
          <p:nvPr/>
        </p:nvSpPr>
        <p:spPr>
          <a:xfrm>
            <a:off x="-12700" y="-38100"/>
            <a:ext cx="9169400" cy="5181600"/>
          </a:xfrm>
          <a:prstGeom prst="rect">
            <a:avLst/>
          </a:prstGeom>
          <a:solidFill>
            <a:srgbClr val="00A0AA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00A0AA"/>
                </a:solidFill>
              </a:defRPr>
            </a:pPr>
            <a:endParaRPr/>
          </a:p>
        </p:txBody>
      </p:sp>
      <p:sp>
        <p:nvSpPr>
          <p:cNvPr id="127" name="Google Shape;84;p13"/>
          <p:cNvSpPr txBox="1">
            <a:spLocks noGrp="1"/>
          </p:cNvSpPr>
          <p:nvPr>
            <p:ph type="ctrTitle"/>
          </p:nvPr>
        </p:nvSpPr>
        <p:spPr>
          <a:xfrm>
            <a:off x="1143000" y="387178"/>
            <a:ext cx="6858000" cy="467909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7" algn="ctr">
              <a:defRPr sz="3500">
                <a:solidFill>
                  <a:srgbClr val="FFFFFF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lang="pl-PL" sz="4000" b="1" dirty="0"/>
              <a:t>PSTK dla branży </a:t>
            </a:r>
            <a:br>
              <a:rPr lang="pl-PL" sz="4000" b="1" dirty="0"/>
            </a:br>
            <a:r>
              <a:rPr lang="pl-PL" sz="4000" b="1" dirty="0"/>
              <a:t>2020-2022</a:t>
            </a:r>
            <a:br>
              <a:rPr lang="pl-PL" sz="4000" dirty="0"/>
            </a:br>
            <a:br>
              <a:rPr lang="pl-PL" sz="3200" dirty="0"/>
            </a:br>
            <a:endParaRPr sz="3200" dirty="0"/>
          </a:p>
        </p:txBody>
      </p:sp>
      <p:pic>
        <p:nvPicPr>
          <p:cNvPr id="128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875" y="291801"/>
            <a:ext cx="2073605" cy="4246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8407943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STK – kim jesteśmy?…"/>
          <p:cNvSpPr txBox="1"/>
          <p:nvPr/>
        </p:nvSpPr>
        <p:spPr>
          <a:xfrm>
            <a:off x="885699" y="1666892"/>
            <a:ext cx="778840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endParaRPr lang="pl-PL" sz="1800" b="1" dirty="0">
              <a:sym typeface="Gotham"/>
            </a:endParaRPr>
          </a:p>
        </p:txBody>
      </p:sp>
      <p:sp>
        <p:nvSpPr>
          <p:cNvPr id="121" name="Google Shape;85;p13"/>
          <p:cNvSpPr txBox="1">
            <a:spLocks noGrp="1"/>
          </p:cNvSpPr>
          <p:nvPr>
            <p:ph type="subTitle" sz="quarter" idx="1"/>
          </p:nvPr>
        </p:nvSpPr>
        <p:spPr>
          <a:xfrm>
            <a:off x="216897" y="80328"/>
            <a:ext cx="7156646" cy="7687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defRPr sz="4000" cap="all">
                <a:solidFill>
                  <a:srgbClr val="00A0AA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r>
              <a:rPr lang="pl-PL" sz="3500" dirty="0"/>
              <a:t>NETWORKING – </a:t>
            </a:r>
            <a:r>
              <a:rPr lang="pl-PL" sz="3500" dirty="0" err="1"/>
              <a:t>meetupy</a:t>
            </a:r>
            <a:endParaRPr lang="pl-PL" sz="3500" dirty="0"/>
          </a:p>
        </p:txBody>
      </p:sp>
      <p:sp>
        <p:nvSpPr>
          <p:cNvPr id="122" name="Prostokąt"/>
          <p:cNvSpPr/>
          <p:nvPr/>
        </p:nvSpPr>
        <p:spPr>
          <a:xfrm>
            <a:off x="-474134" y="191030"/>
            <a:ext cx="221158" cy="232304"/>
          </a:xfrm>
          <a:prstGeom prst="rect">
            <a:avLst/>
          </a:prstGeom>
          <a:solidFill>
            <a:srgbClr val="EDC95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EDC952"/>
                </a:solidFill>
              </a:defRPr>
            </a:pPr>
            <a:endParaRPr/>
          </a:p>
        </p:txBody>
      </p:sp>
      <p:pic>
        <p:nvPicPr>
          <p:cNvPr id="124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840" y="274325"/>
            <a:ext cx="2135878" cy="43740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PSTK – kim jesteśmy?…">
            <a:extLst>
              <a:ext uri="{FF2B5EF4-FFF2-40B4-BE49-F238E27FC236}">
                <a16:creationId xmlns:a16="http://schemas.microsoft.com/office/drawing/2014/main" id="{3AC59935-CCB3-4F24-92E2-C61992B39C8C}"/>
              </a:ext>
            </a:extLst>
          </p:cNvPr>
          <p:cNvSpPr txBox="1"/>
          <p:nvPr/>
        </p:nvSpPr>
        <p:spPr>
          <a:xfrm>
            <a:off x="885699" y="1666892"/>
            <a:ext cx="778840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endParaRPr lang="pl-PL" sz="1600" b="1" i="1" dirty="0">
              <a:sym typeface="Gotham"/>
            </a:endParaRPr>
          </a:p>
        </p:txBody>
      </p:sp>
      <p:pic>
        <p:nvPicPr>
          <p:cNvPr id="2" name="Picture 2" descr="Obraz może zawierać: filiżanka kawy">
            <a:extLst>
              <a:ext uri="{FF2B5EF4-FFF2-40B4-BE49-F238E27FC236}">
                <a16:creationId xmlns:a16="http://schemas.microsoft.com/office/drawing/2014/main" id="{769B2623-84E9-4F27-A94F-225D3A735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9110"/>
            <a:ext cx="9144000" cy="429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56809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85;p13"/>
          <p:cNvSpPr txBox="1">
            <a:spLocks noGrp="1"/>
          </p:cNvSpPr>
          <p:nvPr>
            <p:ph type="subTitle" sz="quarter" idx="1"/>
          </p:nvPr>
        </p:nvSpPr>
        <p:spPr>
          <a:xfrm>
            <a:off x="876336" y="784206"/>
            <a:ext cx="7905291" cy="9825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defRPr sz="4000" cap="all">
                <a:solidFill>
                  <a:srgbClr val="00A0AA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>
              <a:lnSpc>
                <a:spcPct val="100000"/>
              </a:lnSpc>
            </a:pPr>
            <a:r>
              <a:rPr lang="pl-PL" sz="3200" b="1" dirty="0"/>
              <a:t>KAWA Z PSTK</a:t>
            </a:r>
          </a:p>
          <a:p>
            <a:pPr>
              <a:lnSpc>
                <a:spcPct val="100000"/>
              </a:lnSpc>
            </a:pPr>
            <a:r>
              <a:rPr lang="pl-PL" sz="3200" b="1" dirty="0"/>
              <a:t> – POROZMAWIAJMY O BIZNESIE</a:t>
            </a:r>
          </a:p>
        </p:txBody>
      </p:sp>
      <p:sp>
        <p:nvSpPr>
          <p:cNvPr id="122" name="Prostokąt"/>
          <p:cNvSpPr/>
          <p:nvPr/>
        </p:nvSpPr>
        <p:spPr>
          <a:xfrm>
            <a:off x="-474134" y="191030"/>
            <a:ext cx="221158" cy="232304"/>
          </a:xfrm>
          <a:prstGeom prst="rect">
            <a:avLst/>
          </a:prstGeom>
          <a:solidFill>
            <a:srgbClr val="EDC95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EDC952"/>
                </a:solidFill>
              </a:defRPr>
            </a:pPr>
            <a:endParaRPr/>
          </a:p>
        </p:txBody>
      </p:sp>
      <p:pic>
        <p:nvPicPr>
          <p:cNvPr id="124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778" y="274325"/>
            <a:ext cx="2001940" cy="40997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PSTK – kim jesteśmy?…">
            <a:extLst>
              <a:ext uri="{FF2B5EF4-FFF2-40B4-BE49-F238E27FC236}">
                <a16:creationId xmlns:a16="http://schemas.microsoft.com/office/drawing/2014/main" id="{91AE2E0B-2239-4C09-A3B7-E02C413C233E}"/>
              </a:ext>
            </a:extLst>
          </p:cNvPr>
          <p:cNvSpPr txBox="1"/>
          <p:nvPr/>
        </p:nvSpPr>
        <p:spPr>
          <a:xfrm>
            <a:off x="677799" y="2154572"/>
            <a:ext cx="7788401" cy="3064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3200" b="1" dirty="0">
                <a:sym typeface="Gotham"/>
              </a:rPr>
              <a:t>1</a:t>
            </a:r>
            <a:r>
              <a:rPr lang="pl-PL" sz="1800" b="1" dirty="0">
                <a:sym typeface="Gotham"/>
              </a:rPr>
              <a:t> KAWA Z PSTK NA ŻYWO (MARZEC 2020)</a:t>
            </a: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800" b="1" dirty="0">
                <a:sym typeface="Gotham"/>
              </a:rPr>
              <a:t>16 </a:t>
            </a:r>
            <a:r>
              <a:rPr lang="pl-PL" sz="1800" b="1" dirty="0">
                <a:sym typeface="Gotham"/>
              </a:rPr>
              <a:t>KAW Z PSTK ONLINE</a:t>
            </a: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1800" b="1" dirty="0">
                <a:sym typeface="Gotham"/>
              </a:rPr>
              <a:t>W SUMIE OK. </a:t>
            </a:r>
            <a:r>
              <a:rPr lang="pl-PL" sz="3200" b="1" dirty="0">
                <a:sym typeface="Gotham"/>
              </a:rPr>
              <a:t>300 UCZESTNIKÓW </a:t>
            </a:r>
            <a:r>
              <a:rPr lang="pl-PL" sz="1800" b="1" dirty="0">
                <a:sym typeface="Gotham"/>
              </a:rPr>
              <a:t>- ŚREDNIO 15 UCZESTNIKÓW NA WYDARZENIE (PRZY LIMICIE 22 ZAREJESTROWANYCH/WYDARZENIE)</a:t>
            </a: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1800" b="1" dirty="0">
                <a:sym typeface="Gotham"/>
              </a:rPr>
              <a:t>UCZESTNICY Z PSTK ORAZ TŁUMACZE NIEZRZESZENI</a:t>
            </a: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1800" b="1" dirty="0">
                <a:sym typeface="Gotham"/>
              </a:rPr>
              <a:t>TEMATYKA OKOŁOBIZNESOWA, MODEROWANA DYSKUSJA W GRUPACH</a:t>
            </a:r>
            <a:endParaRPr lang="pl-PL" sz="1800" dirty="0">
              <a:sym typeface="Gotham"/>
            </a:endParaRPr>
          </a:p>
          <a:p>
            <a:pPr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endParaRPr dirty="0">
              <a:latin typeface="Gotham Book" pitchFamily="50" charset="0"/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19616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85;p13"/>
          <p:cNvSpPr txBox="1">
            <a:spLocks noGrp="1"/>
          </p:cNvSpPr>
          <p:nvPr>
            <p:ph type="subTitle" sz="quarter" idx="1"/>
          </p:nvPr>
        </p:nvSpPr>
        <p:spPr>
          <a:xfrm>
            <a:off x="876336" y="784206"/>
            <a:ext cx="7905291" cy="9825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defRPr sz="4000" cap="all">
                <a:solidFill>
                  <a:srgbClr val="00A0AA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>
              <a:lnSpc>
                <a:spcPct val="100000"/>
              </a:lnSpc>
            </a:pPr>
            <a:r>
              <a:rPr lang="pl-PL" sz="3200" b="1" dirty="0"/>
              <a:t>KAWA Z PSTK</a:t>
            </a:r>
          </a:p>
          <a:p>
            <a:pPr>
              <a:lnSpc>
                <a:spcPct val="100000"/>
              </a:lnSpc>
            </a:pPr>
            <a:r>
              <a:rPr lang="pl-PL" sz="3200" b="1" dirty="0"/>
              <a:t> – POROZMAWIAJMY O BIZNESIE</a:t>
            </a:r>
          </a:p>
        </p:txBody>
      </p:sp>
      <p:sp>
        <p:nvSpPr>
          <p:cNvPr id="122" name="Prostokąt"/>
          <p:cNvSpPr/>
          <p:nvPr/>
        </p:nvSpPr>
        <p:spPr>
          <a:xfrm>
            <a:off x="-474134" y="191030"/>
            <a:ext cx="221158" cy="232304"/>
          </a:xfrm>
          <a:prstGeom prst="rect">
            <a:avLst/>
          </a:prstGeom>
          <a:solidFill>
            <a:srgbClr val="EDC95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EDC952"/>
                </a:solidFill>
              </a:defRPr>
            </a:pPr>
            <a:endParaRPr/>
          </a:p>
        </p:txBody>
      </p:sp>
      <p:pic>
        <p:nvPicPr>
          <p:cNvPr id="124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778" y="274325"/>
            <a:ext cx="2001940" cy="40997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PSTK – kim jesteśmy?…">
            <a:extLst>
              <a:ext uri="{FF2B5EF4-FFF2-40B4-BE49-F238E27FC236}">
                <a16:creationId xmlns:a16="http://schemas.microsoft.com/office/drawing/2014/main" id="{91AE2E0B-2239-4C09-A3B7-E02C413C233E}"/>
              </a:ext>
            </a:extLst>
          </p:cNvPr>
          <p:cNvSpPr txBox="1"/>
          <p:nvPr/>
        </p:nvSpPr>
        <p:spPr>
          <a:xfrm>
            <a:off x="677799" y="1959264"/>
            <a:ext cx="8255919" cy="3539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>
              <a:spcAft>
                <a:spcPts val="1125"/>
              </a:spcAft>
              <a:buFontTx/>
              <a:buChar char="-"/>
            </a:pP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effectLst/>
                <a:latin typeface="Gotham"/>
                <a:ea typeface="Times New Roman" panose="02020603050405020304" pitchFamily="18" charset="0"/>
              </a:rPr>
              <a:t>Tłumacz jako PM - jak podejść, jak zorganizować, jak wycenić</a:t>
            </a:r>
          </a:p>
          <a:p>
            <a:pPr marL="285750" indent="-285750">
              <a:spcAft>
                <a:spcPts val="1125"/>
              </a:spcAft>
              <a:buFontTx/>
              <a:buChar char="-"/>
            </a:pP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latin typeface="Gotham"/>
                <a:ea typeface="Times New Roman" panose="02020603050405020304" pitchFamily="18" charset="0"/>
              </a:rPr>
              <a:t>Czy istniej </a:t>
            </a: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effectLst/>
                <a:latin typeface="Gotham"/>
                <a:ea typeface="Calibri" panose="020F0502020204030204" pitchFamily="34" charset="0"/>
              </a:rPr>
              <a:t>istnieje klęska urodzaju i jak sobie z nią radzić. </a:t>
            </a:r>
          </a:p>
          <a:p>
            <a:pPr marL="285750" indent="-285750">
              <a:spcAft>
                <a:spcPts val="1125"/>
              </a:spcAft>
              <a:buFontTx/>
              <a:buChar char="-"/>
            </a:pP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effectLst/>
                <a:latin typeface="Gotham"/>
                <a:ea typeface="Calibri" panose="020F0502020204030204" pitchFamily="34" charset="0"/>
              </a:rPr>
              <a:t>Co ja właściwie umiem? Jak żyć z syndromem oszusta.</a:t>
            </a:r>
          </a:p>
          <a:p>
            <a:pPr marL="285750" indent="-285750">
              <a:spcAft>
                <a:spcPts val="1125"/>
              </a:spcAft>
              <a:buFontTx/>
              <a:buChar char="-"/>
            </a:pP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effectLst/>
                <a:latin typeface="Gotham"/>
                <a:ea typeface="Calibri" panose="020F0502020204030204" pitchFamily="34" charset="0"/>
              </a:rPr>
              <a:t>Jak zdobyć, utrzymać i uszczęśliwić klienta bezpośredniego.</a:t>
            </a:r>
          </a:p>
          <a:p>
            <a:pPr marL="285750" indent="-285750">
              <a:spcAft>
                <a:spcPts val="1125"/>
              </a:spcAft>
              <a:buFontTx/>
              <a:buChar char="-"/>
            </a:pP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effectLst/>
                <a:latin typeface="Gotham"/>
                <a:ea typeface="Calibri" panose="020F0502020204030204" pitchFamily="34" charset="0"/>
              </a:rPr>
              <a:t>​Freelancing, nie </a:t>
            </a:r>
            <a:r>
              <a:rPr lang="pl-PL" sz="1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Gotham"/>
                <a:ea typeface="Calibri" panose="020F0502020204030204" pitchFamily="34" charset="0"/>
              </a:rPr>
              <a:t>slavelancing</a:t>
            </a: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effectLst/>
                <a:latin typeface="Gotham"/>
                <a:ea typeface="Calibri" panose="020F0502020204030204" pitchFamily="34" charset="0"/>
              </a:rPr>
              <a:t>. Jak nie zostać niewolnikiem w swojej firmie? Czas wolny i co z nim robimy.</a:t>
            </a:r>
          </a:p>
          <a:p>
            <a:pPr marL="285750" indent="-285750">
              <a:spcAft>
                <a:spcPts val="1125"/>
              </a:spcAft>
              <a:buFontTx/>
              <a:buChar char="-"/>
            </a:pP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effectLst/>
                <a:latin typeface="Gotham"/>
                <a:ea typeface="Calibri" panose="020F0502020204030204" pitchFamily="34" charset="0"/>
              </a:rPr>
              <a:t>Po roku pandemii - jak być tłumaczem w nowej rzeczywistości?</a:t>
            </a:r>
            <a:endParaRPr lang="pl-PL" sz="1800" b="1" dirty="0">
              <a:solidFill>
                <a:schemeClr val="accent1">
                  <a:lumMod val="75000"/>
                </a:schemeClr>
              </a:solidFill>
              <a:effectLst/>
              <a:latin typeface="Gotham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1125"/>
              </a:spcAft>
              <a:buFontTx/>
              <a:buChar char="-"/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effectLst/>
                <a:latin typeface="Gotham"/>
                <a:ea typeface="Arial Unicode MS" panose="020B0604020202020204" pitchFamily="34" charset="-128"/>
                <a:cs typeface="Times New Roman" panose="02020603050405020304" pitchFamily="18" charset="0"/>
              </a:rPr>
              <a:t>Coopetition</a:t>
            </a: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effectLst/>
                <a:latin typeface="Gotham"/>
                <a:ea typeface="Arial Unicode MS" panose="020B0604020202020204" pitchFamily="34" charset="-128"/>
                <a:cs typeface="Times New Roman" panose="02020603050405020304" pitchFamily="18" charset="0"/>
              </a:rPr>
              <a:t> – czy owocna współpraca między konkurentami jest możliwa?</a:t>
            </a:r>
            <a:endParaRPr lang="pl-PL" sz="1800" dirty="0">
              <a:solidFill>
                <a:schemeClr val="accent1">
                  <a:lumMod val="75000"/>
                </a:schemeClr>
              </a:solidFill>
              <a:latin typeface="Gotham"/>
              <a:ea typeface="Times New Roman" panose="02020603050405020304" pitchFamily="18" charset="0"/>
            </a:endParaRPr>
          </a:p>
          <a:p>
            <a:pPr>
              <a:lnSpc>
                <a:spcPts val="1920"/>
              </a:lnSpc>
              <a:spcAft>
                <a:spcPts val="1125"/>
              </a:spcAft>
            </a:pP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0321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85;p13"/>
          <p:cNvSpPr txBox="1">
            <a:spLocks noGrp="1"/>
          </p:cNvSpPr>
          <p:nvPr>
            <p:ph type="subTitle" sz="quarter" idx="1"/>
          </p:nvPr>
        </p:nvSpPr>
        <p:spPr>
          <a:xfrm>
            <a:off x="926650" y="684300"/>
            <a:ext cx="7671659" cy="9825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defRPr sz="4000" cap="all">
                <a:solidFill>
                  <a:srgbClr val="00A0AA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r>
              <a:rPr lang="pl-PL" sz="3500" dirty="0"/>
              <a:t>PROMOCJA STOWARZYSZENIA</a:t>
            </a:r>
          </a:p>
        </p:txBody>
      </p:sp>
      <p:sp>
        <p:nvSpPr>
          <p:cNvPr id="122" name="Prostokąt"/>
          <p:cNvSpPr/>
          <p:nvPr/>
        </p:nvSpPr>
        <p:spPr>
          <a:xfrm>
            <a:off x="-474134" y="191030"/>
            <a:ext cx="221158" cy="232304"/>
          </a:xfrm>
          <a:prstGeom prst="rect">
            <a:avLst/>
          </a:prstGeom>
          <a:solidFill>
            <a:srgbClr val="EDC95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EDC952"/>
                </a:solidFill>
              </a:defRPr>
            </a:pPr>
            <a:endParaRPr/>
          </a:p>
        </p:txBody>
      </p:sp>
      <p:pic>
        <p:nvPicPr>
          <p:cNvPr id="124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840" y="274325"/>
            <a:ext cx="2135878" cy="437404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PSTK – kim jesteśmy?…">
            <a:extLst>
              <a:ext uri="{FF2B5EF4-FFF2-40B4-BE49-F238E27FC236}">
                <a16:creationId xmlns:a16="http://schemas.microsoft.com/office/drawing/2014/main" id="{B2D4DE64-7BB9-482B-8F3B-E6518BB0F3F1}"/>
              </a:ext>
            </a:extLst>
          </p:cNvPr>
          <p:cNvSpPr txBox="1"/>
          <p:nvPr/>
        </p:nvSpPr>
        <p:spPr>
          <a:xfrm>
            <a:off x="677799" y="1476399"/>
            <a:ext cx="7788401" cy="766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000" b="1" dirty="0">
                <a:sym typeface="Gotham"/>
              </a:rPr>
              <a:t>WYDARZENIA CYKLICZNE</a:t>
            </a:r>
            <a:endParaRPr lang="pl-PL" sz="1800" b="1" dirty="0">
              <a:sym typeface="Gotham"/>
            </a:endParaRPr>
          </a:p>
          <a:p>
            <a:pPr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endParaRPr dirty="0"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942DBAF-0D96-40C6-A97F-617A21240F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31562"/>
            <a:ext cx="4216893" cy="271193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05EDF90-DB2F-4E0E-A246-2174CF9AA5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893" y="2431562"/>
            <a:ext cx="4927107" cy="278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6578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rostokąt"/>
          <p:cNvSpPr/>
          <p:nvPr/>
        </p:nvSpPr>
        <p:spPr>
          <a:xfrm>
            <a:off x="-12700" y="-19050"/>
            <a:ext cx="9169400" cy="5181600"/>
          </a:xfrm>
          <a:prstGeom prst="rect">
            <a:avLst/>
          </a:prstGeom>
          <a:solidFill>
            <a:srgbClr val="00A0AA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00A0AA"/>
                </a:solidFill>
              </a:defRPr>
            </a:pPr>
            <a:endParaRPr/>
          </a:p>
        </p:txBody>
      </p:sp>
      <p:sp>
        <p:nvSpPr>
          <p:cNvPr id="127" name="Google Shape;84;p13"/>
          <p:cNvSpPr txBox="1">
            <a:spLocks noGrp="1"/>
          </p:cNvSpPr>
          <p:nvPr>
            <p:ph type="ctrTitle"/>
          </p:nvPr>
        </p:nvSpPr>
        <p:spPr>
          <a:xfrm>
            <a:off x="1143000" y="1814703"/>
            <a:ext cx="6858000" cy="357856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7" algn="ctr">
              <a:defRPr sz="3500">
                <a:solidFill>
                  <a:srgbClr val="FFFFFF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br>
              <a:rPr lang="pl-PL" dirty="0"/>
            </a:br>
            <a:br>
              <a:rPr lang="pl-PL" dirty="0"/>
            </a:br>
            <a:br>
              <a:rPr lang="pl-PL" dirty="0"/>
            </a:br>
            <a:r>
              <a:rPr lang="pl-PL" sz="5600" dirty="0"/>
              <a:t>Kadencja 2020 - 2022</a:t>
            </a:r>
            <a:br>
              <a:rPr lang="pl-PL" dirty="0"/>
            </a:br>
            <a:br>
              <a:rPr lang="pl-PL" sz="3200" dirty="0"/>
            </a:br>
            <a:br>
              <a:rPr lang="pl-PL" sz="3200" dirty="0"/>
            </a:br>
            <a:br>
              <a:rPr lang="pl-PL" sz="3200" dirty="0"/>
            </a:br>
            <a:br>
              <a:rPr lang="pl-PL" sz="3200" dirty="0"/>
            </a:br>
            <a:br>
              <a:rPr lang="pl-PL" sz="3200" dirty="0"/>
            </a:br>
            <a:endParaRPr sz="3200" dirty="0"/>
          </a:p>
        </p:txBody>
      </p:sp>
      <p:pic>
        <p:nvPicPr>
          <p:cNvPr id="128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875" y="291801"/>
            <a:ext cx="2073605" cy="4246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2570693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85;p13"/>
          <p:cNvSpPr txBox="1">
            <a:spLocks noGrp="1"/>
          </p:cNvSpPr>
          <p:nvPr>
            <p:ph type="subTitle" sz="quarter" idx="1"/>
          </p:nvPr>
        </p:nvSpPr>
        <p:spPr>
          <a:xfrm>
            <a:off x="944406" y="618961"/>
            <a:ext cx="7671659" cy="9825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defRPr sz="4000" cap="all">
                <a:solidFill>
                  <a:srgbClr val="00A0AA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r>
              <a:rPr lang="pl-PL" sz="3500" dirty="0"/>
              <a:t>PROMOCJA STOWARZYSZENIA</a:t>
            </a:r>
          </a:p>
        </p:txBody>
      </p:sp>
      <p:sp>
        <p:nvSpPr>
          <p:cNvPr id="122" name="Prostokąt"/>
          <p:cNvSpPr/>
          <p:nvPr/>
        </p:nvSpPr>
        <p:spPr>
          <a:xfrm>
            <a:off x="-474134" y="191030"/>
            <a:ext cx="221158" cy="232304"/>
          </a:xfrm>
          <a:prstGeom prst="rect">
            <a:avLst/>
          </a:prstGeom>
          <a:solidFill>
            <a:srgbClr val="EDC95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EDC952"/>
                </a:solidFill>
              </a:defRPr>
            </a:pPr>
            <a:endParaRPr/>
          </a:p>
        </p:txBody>
      </p:sp>
      <p:pic>
        <p:nvPicPr>
          <p:cNvPr id="124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840" y="274325"/>
            <a:ext cx="2135878" cy="437404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PSTK – kim jesteśmy?…">
            <a:extLst>
              <a:ext uri="{FF2B5EF4-FFF2-40B4-BE49-F238E27FC236}">
                <a16:creationId xmlns:a16="http://schemas.microsoft.com/office/drawing/2014/main" id="{B2D4DE64-7BB9-482B-8F3B-E6518BB0F3F1}"/>
              </a:ext>
            </a:extLst>
          </p:cNvPr>
          <p:cNvSpPr txBox="1"/>
          <p:nvPr/>
        </p:nvSpPr>
        <p:spPr>
          <a:xfrm>
            <a:off x="677799" y="1476399"/>
            <a:ext cx="7788401" cy="766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000" b="1" dirty="0">
                <a:sym typeface="Gotham"/>
              </a:rPr>
              <a:t>WYDARZENIA CYKLICZNE</a:t>
            </a:r>
            <a:endParaRPr lang="pl-PL" sz="1800" b="1" dirty="0">
              <a:sym typeface="Gotham"/>
            </a:endParaRPr>
          </a:p>
          <a:p>
            <a:pPr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endParaRPr dirty="0"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5C045D7-6C25-49CF-92CE-66E07E8C8F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509" y="2312871"/>
            <a:ext cx="5017491" cy="282865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2B8B18F-5826-4BB2-8F6A-1296E34925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845"/>
            <a:ext cx="4427109" cy="282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69991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rostokąt"/>
          <p:cNvSpPr/>
          <p:nvPr/>
        </p:nvSpPr>
        <p:spPr>
          <a:xfrm>
            <a:off x="0" y="0"/>
            <a:ext cx="9169400" cy="5181601"/>
          </a:xfrm>
          <a:prstGeom prst="rect">
            <a:avLst/>
          </a:prstGeom>
          <a:solidFill>
            <a:srgbClr val="10528E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118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875" y="291801"/>
            <a:ext cx="2073605" cy="42465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PSTK – kim jesteśmy?…">
            <a:extLst>
              <a:ext uri="{FF2B5EF4-FFF2-40B4-BE49-F238E27FC236}">
                <a16:creationId xmlns:a16="http://schemas.microsoft.com/office/drawing/2014/main" id="{19489C8F-F50B-412A-8030-9D2DCC14E8A9}"/>
              </a:ext>
            </a:extLst>
          </p:cNvPr>
          <p:cNvSpPr txBox="1"/>
          <p:nvPr/>
        </p:nvSpPr>
        <p:spPr>
          <a:xfrm>
            <a:off x="558568" y="174965"/>
            <a:ext cx="4306395" cy="4324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400" b="1" dirty="0">
                <a:sym typeface="Gotham"/>
              </a:rPr>
              <a:t>Od projektu </a:t>
            </a:r>
            <a:r>
              <a:rPr lang="pl-PL" sz="3600" b="1" dirty="0">
                <a:sym typeface="Gotham"/>
              </a:rPr>
              <a:t>przebudowy </a:t>
            </a:r>
          </a:p>
          <a:p>
            <a:pPr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3600" b="1" dirty="0">
                <a:solidFill>
                  <a:schemeClr val="bg1"/>
                </a:solidFill>
                <a:sym typeface="Gotham"/>
              </a:rPr>
              <a:t>program </a:t>
            </a:r>
            <a:r>
              <a:rPr lang="pl-PL" sz="3600" b="1" dirty="0" err="1">
                <a:solidFill>
                  <a:schemeClr val="bg1"/>
                </a:solidFill>
                <a:sym typeface="Gotham"/>
              </a:rPr>
              <a:t>mentoringowy</a:t>
            </a:r>
            <a:r>
              <a:rPr lang="pl-PL" sz="3600" b="1" dirty="0">
                <a:solidFill>
                  <a:schemeClr val="bg1"/>
                </a:solidFill>
                <a:sym typeface="Gotham"/>
              </a:rPr>
              <a:t> PSTK</a:t>
            </a:r>
            <a:r>
              <a:rPr lang="pl-PL" sz="2400" b="1" dirty="0">
                <a:solidFill>
                  <a:schemeClr val="bg1"/>
                </a:solidFill>
                <a:sym typeface="Gotham"/>
              </a:rPr>
              <a:t> </a:t>
            </a:r>
          </a:p>
          <a:p>
            <a:pPr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400" b="1" dirty="0">
                <a:solidFill>
                  <a:schemeClr val="bg1"/>
                </a:solidFill>
                <a:sym typeface="Gotham"/>
              </a:rPr>
              <a:t>I edycja wiosna 2021</a:t>
            </a:r>
          </a:p>
          <a:p>
            <a:pPr marL="342900" indent="-34290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400" b="1" dirty="0">
                <a:solidFill>
                  <a:schemeClr val="bg1"/>
                </a:solidFill>
                <a:sym typeface="Gotham"/>
              </a:rPr>
              <a:t>10 mentorów z PSTK</a:t>
            </a: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400" b="1" dirty="0">
                <a:solidFill>
                  <a:schemeClr val="bg1"/>
                </a:solidFill>
                <a:sym typeface="Gotham"/>
              </a:rPr>
              <a:t>bardzo duży odzew i zainteresowanie</a:t>
            </a:r>
            <a:endParaRPr lang="pl-PL" sz="1800" b="1" dirty="0">
              <a:sym typeface="Gotham"/>
            </a:endParaRP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endParaRPr lang="pl-PL" sz="1800" b="1" dirty="0">
              <a:sym typeface="Gotham"/>
            </a:endParaRPr>
          </a:p>
          <a:p>
            <a:pPr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1800" i="1" dirty="0">
                <a:sym typeface="Gotham"/>
              </a:rPr>
              <a:t>  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461B93AE-2699-417E-A66D-573C8116F4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75" y="2489077"/>
            <a:ext cx="4465468" cy="265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5681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rostokąt"/>
          <p:cNvSpPr/>
          <p:nvPr/>
        </p:nvSpPr>
        <p:spPr>
          <a:xfrm>
            <a:off x="-12700" y="-19051"/>
            <a:ext cx="9169400" cy="5162551"/>
          </a:xfrm>
          <a:prstGeom prst="rect">
            <a:avLst/>
          </a:prstGeom>
          <a:solidFill>
            <a:srgbClr val="10528E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1400" b="1">
                <a:sym typeface="Gotham"/>
              </a:rPr>
              <a:t>Networking </a:t>
            </a: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1400" b="1">
                <a:sym typeface="Gotham"/>
              </a:rPr>
              <a:t>Nie tylko Warszawa</a:t>
            </a: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1400" b="1">
                <a:sym typeface="Gotham"/>
              </a:rPr>
              <a:t>Lokalna sieć wsparcia</a:t>
            </a: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1400" b="1">
                <a:sym typeface="Gotham"/>
              </a:rPr>
              <a:t>Informacja o rynku </a:t>
            </a:r>
            <a:endParaRPr lang="pl-PL" sz="1400" b="1" dirty="0">
              <a:sym typeface="Gotham"/>
            </a:endParaRPr>
          </a:p>
        </p:txBody>
      </p:sp>
      <p:sp>
        <p:nvSpPr>
          <p:cNvPr id="116" name="Google Shape;84;p13"/>
          <p:cNvSpPr txBox="1">
            <a:spLocks noGrp="1"/>
          </p:cNvSpPr>
          <p:nvPr>
            <p:ph type="ctrTitle"/>
          </p:nvPr>
        </p:nvSpPr>
        <p:spPr>
          <a:xfrm>
            <a:off x="1143000" y="1711105"/>
            <a:ext cx="5191897" cy="94064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7" algn="ctr">
              <a:defRPr sz="4500">
                <a:solidFill>
                  <a:srgbClr val="FFFFFF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lang="pl-PL" dirty="0"/>
              <a:t>ROADSHOW 2020</a:t>
            </a:r>
            <a:endParaRPr dirty="0"/>
          </a:p>
        </p:txBody>
      </p:sp>
      <p:sp>
        <p:nvSpPr>
          <p:cNvPr id="117" name="Google Shape;85;p13"/>
          <p:cNvSpPr txBox="1">
            <a:spLocks noGrp="1"/>
          </p:cNvSpPr>
          <p:nvPr>
            <p:ph type="subTitle" sz="quarter" idx="1"/>
          </p:nvPr>
        </p:nvSpPr>
        <p:spPr>
          <a:xfrm>
            <a:off x="1143000" y="2815977"/>
            <a:ext cx="4425778" cy="124170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20000"/>
              </a:lnSpc>
              <a:defRPr sz="1900" cap="all">
                <a:solidFill>
                  <a:srgbClr val="00A0AA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endParaRPr dirty="0"/>
          </a:p>
        </p:txBody>
      </p:sp>
      <p:pic>
        <p:nvPicPr>
          <p:cNvPr id="8" name="Obrazek" descr="Obrazek">
            <a:extLst>
              <a:ext uri="{FF2B5EF4-FFF2-40B4-BE49-F238E27FC236}">
                <a16:creationId xmlns:a16="http://schemas.microsoft.com/office/drawing/2014/main" id="{EF67D665-9923-4FBF-B556-305210DD4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3754" y="68826"/>
            <a:ext cx="2073605" cy="424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CDAD9EE-F534-45AD-B20B-CDBA3AA83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9051"/>
            <a:ext cx="6656173" cy="5143500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B25D64ED-F759-4A1C-A97E-4CF13AE30104}"/>
              </a:ext>
            </a:extLst>
          </p:cNvPr>
          <p:cNvSpPr txBox="1"/>
          <p:nvPr/>
        </p:nvSpPr>
        <p:spPr>
          <a:xfrm>
            <a:off x="6643473" y="1569721"/>
            <a:ext cx="2393435" cy="20236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1800" b="1" dirty="0">
                <a:solidFill>
                  <a:schemeClr val="bg1"/>
                </a:solidFill>
                <a:sym typeface="Gotham"/>
              </a:rPr>
              <a:t>Networking </a:t>
            </a: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1800" b="1" dirty="0">
                <a:solidFill>
                  <a:schemeClr val="bg1"/>
                </a:solidFill>
                <a:sym typeface="Gotham"/>
              </a:rPr>
              <a:t>Nie tylko Warszawa</a:t>
            </a: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1800" b="1" dirty="0">
                <a:solidFill>
                  <a:schemeClr val="bg1"/>
                </a:solidFill>
                <a:sym typeface="Gotham"/>
              </a:rPr>
              <a:t>Lokalna sieć wsparcia</a:t>
            </a: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1800" b="1" dirty="0">
                <a:solidFill>
                  <a:schemeClr val="bg1"/>
                </a:solidFill>
                <a:sym typeface="Gotham"/>
              </a:rPr>
              <a:t>Informacja o sytuacji na rynku </a:t>
            </a:r>
          </a:p>
        </p:txBody>
      </p:sp>
    </p:spTree>
    <p:extLst>
      <p:ext uri="{BB962C8B-B14F-4D97-AF65-F5344CB8AC3E}">
        <p14:creationId xmlns:p14="http://schemas.microsoft.com/office/powerpoint/2010/main" val="416802777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STK – kim jesteśmy?…"/>
          <p:cNvSpPr txBox="1"/>
          <p:nvPr/>
        </p:nvSpPr>
        <p:spPr>
          <a:xfrm>
            <a:off x="885699" y="1666892"/>
            <a:ext cx="778840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endParaRPr lang="pl-PL" sz="1800" b="1" dirty="0">
              <a:sym typeface="Gotham"/>
            </a:endParaRPr>
          </a:p>
        </p:txBody>
      </p:sp>
      <p:sp>
        <p:nvSpPr>
          <p:cNvPr id="121" name="Google Shape;85;p13"/>
          <p:cNvSpPr txBox="1">
            <a:spLocks noGrp="1"/>
          </p:cNvSpPr>
          <p:nvPr>
            <p:ph type="subTitle" sz="quarter" idx="1"/>
          </p:nvPr>
        </p:nvSpPr>
        <p:spPr>
          <a:xfrm>
            <a:off x="926650" y="684300"/>
            <a:ext cx="7156646" cy="7687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defRPr sz="4000" cap="all">
                <a:solidFill>
                  <a:srgbClr val="00A0AA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r>
              <a:rPr lang="pl-PL" sz="3500" dirty="0"/>
              <a:t>Ubezpieczenie medyczne</a:t>
            </a:r>
          </a:p>
        </p:txBody>
      </p:sp>
      <p:sp>
        <p:nvSpPr>
          <p:cNvPr id="122" name="Prostokąt"/>
          <p:cNvSpPr/>
          <p:nvPr/>
        </p:nvSpPr>
        <p:spPr>
          <a:xfrm>
            <a:off x="-474134" y="191030"/>
            <a:ext cx="221158" cy="232304"/>
          </a:xfrm>
          <a:prstGeom prst="rect">
            <a:avLst/>
          </a:prstGeom>
          <a:solidFill>
            <a:srgbClr val="EDC95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EDC952"/>
                </a:solidFill>
              </a:defRPr>
            </a:pPr>
            <a:endParaRPr/>
          </a:p>
        </p:txBody>
      </p:sp>
      <p:pic>
        <p:nvPicPr>
          <p:cNvPr id="124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840" y="274325"/>
            <a:ext cx="2135878" cy="43740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PSTK – kim jesteśmy?…">
            <a:extLst>
              <a:ext uri="{FF2B5EF4-FFF2-40B4-BE49-F238E27FC236}">
                <a16:creationId xmlns:a16="http://schemas.microsoft.com/office/drawing/2014/main" id="{3AC59935-CCB3-4F24-92E2-C61992B39C8C}"/>
              </a:ext>
            </a:extLst>
          </p:cNvPr>
          <p:cNvSpPr txBox="1"/>
          <p:nvPr/>
        </p:nvSpPr>
        <p:spPr>
          <a:xfrm>
            <a:off x="885699" y="1666892"/>
            <a:ext cx="6731342" cy="2728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800" b="1" dirty="0">
                <a:sym typeface="Gotham"/>
              </a:rPr>
              <a:t>ubezpieczenie medyczne w PZU </a:t>
            </a:r>
            <a:r>
              <a:rPr lang="pl-PL" sz="1800" b="1" dirty="0">
                <a:solidFill>
                  <a:srgbClr val="002060"/>
                </a:solidFill>
                <a:sym typeface="Gotham"/>
              </a:rPr>
              <a:t>– </a:t>
            </a:r>
            <a:r>
              <a:rPr lang="pl-PL" sz="2000" b="1" dirty="0">
                <a:solidFill>
                  <a:srgbClr val="002060"/>
                </a:solidFill>
                <a:latin typeface="Gotham"/>
                <a:sym typeface="Gotham"/>
              </a:rPr>
              <a:t>kontynuacja</a:t>
            </a: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000" b="1" i="0" dirty="0">
                <a:solidFill>
                  <a:srgbClr val="002060"/>
                </a:solidFill>
                <a:effectLst/>
                <a:latin typeface="Gotham"/>
              </a:rPr>
              <a:t>z polisy korzysta 19 członków, </a:t>
            </a: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000" b="1" i="0" dirty="0">
                <a:solidFill>
                  <a:srgbClr val="002060"/>
                </a:solidFill>
                <a:effectLst/>
                <a:latin typeface="Gotham"/>
              </a:rPr>
              <a:t>łącznie ubezpieczonych jest 31 osób. </a:t>
            </a: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000" b="1" i="0" dirty="0">
                <a:solidFill>
                  <a:srgbClr val="002060"/>
                </a:solidFill>
                <a:effectLst/>
                <a:latin typeface="Gotham"/>
              </a:rPr>
              <a:t>W tym roku dołączyły 2 nowe osoby. </a:t>
            </a: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000" b="1" i="0" dirty="0">
                <a:solidFill>
                  <a:srgbClr val="002060"/>
                </a:solidFill>
                <a:effectLst/>
                <a:latin typeface="Gotham"/>
              </a:rPr>
              <a:t>Składki (od czasu uporządkowania) opłacane są przez wszystkich regularnie. Pełna dokumentacja rozliczeń prowadzona jest na bieżąco</a:t>
            </a:r>
            <a:r>
              <a:rPr lang="pl-PL" sz="2000" i="0" dirty="0">
                <a:solidFill>
                  <a:srgbClr val="0070C0"/>
                </a:solidFill>
                <a:effectLst/>
                <a:latin typeface="Gotham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6631724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rostokąt"/>
          <p:cNvSpPr/>
          <p:nvPr/>
        </p:nvSpPr>
        <p:spPr>
          <a:xfrm>
            <a:off x="-12700" y="-38100"/>
            <a:ext cx="9169400" cy="5181600"/>
          </a:xfrm>
          <a:prstGeom prst="rect">
            <a:avLst/>
          </a:prstGeom>
          <a:solidFill>
            <a:srgbClr val="00A0AA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00A0AA"/>
                </a:solidFill>
              </a:defRPr>
            </a:pPr>
            <a:endParaRPr/>
          </a:p>
        </p:txBody>
      </p:sp>
      <p:sp>
        <p:nvSpPr>
          <p:cNvPr id="127" name="Google Shape;84;p13"/>
          <p:cNvSpPr txBox="1">
            <a:spLocks noGrp="1"/>
          </p:cNvSpPr>
          <p:nvPr>
            <p:ph type="ctrTitle"/>
          </p:nvPr>
        </p:nvSpPr>
        <p:spPr>
          <a:xfrm>
            <a:off x="1143000" y="387178"/>
            <a:ext cx="6858000" cy="467909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7" algn="ctr">
              <a:defRPr sz="3500">
                <a:solidFill>
                  <a:srgbClr val="FFFFFF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lang="pl-PL" sz="4000" b="1" dirty="0"/>
              <a:t>PSTK w branży tłumaczeniowej</a:t>
            </a:r>
            <a:br>
              <a:rPr lang="pl-PL" sz="4000" b="1" dirty="0"/>
            </a:br>
            <a:r>
              <a:rPr lang="pl-PL" sz="4000" b="1" dirty="0"/>
              <a:t>2020-2022</a:t>
            </a:r>
            <a:br>
              <a:rPr lang="pl-PL" sz="4000" dirty="0"/>
            </a:br>
            <a:br>
              <a:rPr lang="pl-PL" sz="3200" dirty="0"/>
            </a:br>
            <a:endParaRPr sz="3200" dirty="0"/>
          </a:p>
        </p:txBody>
      </p:sp>
      <p:pic>
        <p:nvPicPr>
          <p:cNvPr id="128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875" y="291801"/>
            <a:ext cx="2073605" cy="4246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0360310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STK – kim jesteśmy?…"/>
          <p:cNvSpPr txBox="1"/>
          <p:nvPr/>
        </p:nvSpPr>
        <p:spPr>
          <a:xfrm>
            <a:off x="885699" y="1666892"/>
            <a:ext cx="7788401" cy="2182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800" b="1" dirty="0">
                <a:sym typeface="Gotham"/>
              </a:rPr>
              <a:t>Ożywione i serdeczne relacje z organizacjami tłumaczy owocujące szeregiem wspólnych inicjatyw, w tym pism do władz RP sygnowanych przez WSZYSTKIE organizacje </a:t>
            </a: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endParaRPr lang="pl-PL" sz="1800" b="1" dirty="0">
              <a:sym typeface="Gotham"/>
            </a:endParaRPr>
          </a:p>
        </p:txBody>
      </p:sp>
      <p:sp>
        <p:nvSpPr>
          <p:cNvPr id="121" name="Google Shape;85;p13"/>
          <p:cNvSpPr txBox="1">
            <a:spLocks noGrp="1"/>
          </p:cNvSpPr>
          <p:nvPr>
            <p:ph type="subTitle" sz="quarter" idx="1"/>
          </p:nvPr>
        </p:nvSpPr>
        <p:spPr>
          <a:xfrm>
            <a:off x="926650" y="829056"/>
            <a:ext cx="7900358" cy="83783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0" indent="0" algn="l">
              <a:lnSpc>
                <a:spcPct val="120000"/>
              </a:lnSpc>
              <a:defRPr sz="4000" cap="all">
                <a:solidFill>
                  <a:srgbClr val="00A0AA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r>
              <a:rPr lang="pl-PL" sz="3500" b="1" dirty="0"/>
              <a:t>WSPÓŁPRACA Z ORGANIZACJAMI TŁUMACZY</a:t>
            </a:r>
          </a:p>
        </p:txBody>
      </p:sp>
      <p:sp>
        <p:nvSpPr>
          <p:cNvPr id="122" name="Prostokąt"/>
          <p:cNvSpPr/>
          <p:nvPr/>
        </p:nvSpPr>
        <p:spPr>
          <a:xfrm>
            <a:off x="-474134" y="191030"/>
            <a:ext cx="221158" cy="232304"/>
          </a:xfrm>
          <a:prstGeom prst="rect">
            <a:avLst/>
          </a:prstGeom>
          <a:solidFill>
            <a:srgbClr val="EDC95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EDC952"/>
                </a:solidFill>
              </a:defRPr>
            </a:pPr>
            <a:endParaRPr/>
          </a:p>
        </p:txBody>
      </p:sp>
      <p:pic>
        <p:nvPicPr>
          <p:cNvPr id="124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840" y="274324"/>
            <a:ext cx="2135878" cy="4114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5006494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STK – kim jesteśmy?…"/>
          <p:cNvSpPr txBox="1"/>
          <p:nvPr/>
        </p:nvSpPr>
        <p:spPr>
          <a:xfrm>
            <a:off x="841311" y="1400562"/>
            <a:ext cx="7788401" cy="4444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800" b="1" dirty="0">
                <a:sym typeface="Gotham"/>
              </a:rPr>
              <a:t>Tłumacze dla Ukrainy</a:t>
            </a:r>
          </a:p>
          <a:p>
            <a:pPr algn="ctr"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800" b="1" dirty="0">
                <a:sym typeface="Gotham"/>
              </a:rPr>
              <a:t>Wspólne działanie zainicjowane przez Łukasza </a:t>
            </a:r>
            <a:r>
              <a:rPr lang="pl-PL" sz="2800" b="1" dirty="0" err="1">
                <a:sym typeface="Gotham"/>
              </a:rPr>
              <a:t>Mrzygłoda</a:t>
            </a:r>
            <a:r>
              <a:rPr lang="pl-PL" sz="2800" b="1" dirty="0">
                <a:sym typeface="Gotham"/>
              </a:rPr>
              <a:t> (ZZTP, BST), twórcę strony </a:t>
            </a:r>
          </a:p>
          <a:p>
            <a:pPr marL="457200" indent="-457200"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800" b="1" dirty="0">
                <a:sym typeface="Gotham"/>
              </a:rPr>
              <a:t>Strona internetowa tłumaczedlaukrainy.pl</a:t>
            </a:r>
          </a:p>
          <a:p>
            <a:pPr marL="457200" indent="-457200"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800" b="1" dirty="0">
                <a:sym typeface="Gotham"/>
              </a:rPr>
              <a:t>Baza dwujęzycznych dokumentów (WRW)</a:t>
            </a:r>
          </a:p>
          <a:p>
            <a:pPr marL="457200" indent="-457200"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800" b="1" dirty="0">
                <a:sym typeface="Gotham"/>
              </a:rPr>
              <a:t>Grupa na FB</a:t>
            </a:r>
          </a:p>
          <a:p>
            <a:pPr marL="457200" indent="-457200"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800" b="1" dirty="0">
                <a:sym typeface="Gotham"/>
              </a:rPr>
              <a:t>Fundacja </a:t>
            </a:r>
            <a:r>
              <a:rPr lang="pl-PL" sz="2800" b="1" dirty="0" err="1">
                <a:sym typeface="Gotham"/>
              </a:rPr>
              <a:t>Lapigua</a:t>
            </a:r>
            <a:r>
              <a:rPr lang="pl-PL" sz="2800" b="1" dirty="0">
                <a:sym typeface="Gotham"/>
              </a:rPr>
              <a:t> (tłumaczenia i koordynacja)</a:t>
            </a:r>
          </a:p>
          <a:p>
            <a:pPr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endParaRPr lang="pl-PL" sz="2800" b="1" dirty="0">
              <a:sym typeface="Gotham"/>
            </a:endParaRP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endParaRPr lang="pl-PL" sz="1800" b="1" dirty="0">
              <a:sym typeface="Gotham"/>
            </a:endParaRPr>
          </a:p>
        </p:txBody>
      </p:sp>
      <p:sp>
        <p:nvSpPr>
          <p:cNvPr id="121" name="Google Shape;85;p13"/>
          <p:cNvSpPr txBox="1">
            <a:spLocks noGrp="1"/>
          </p:cNvSpPr>
          <p:nvPr>
            <p:ph type="subTitle" sz="quarter" idx="1"/>
          </p:nvPr>
        </p:nvSpPr>
        <p:spPr>
          <a:xfrm>
            <a:off x="926650" y="829056"/>
            <a:ext cx="7900358" cy="83783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0" indent="0" algn="l">
              <a:lnSpc>
                <a:spcPct val="120000"/>
              </a:lnSpc>
              <a:defRPr sz="4000" cap="all">
                <a:solidFill>
                  <a:srgbClr val="00A0AA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r>
              <a:rPr lang="pl-PL" sz="3500" b="1" dirty="0"/>
              <a:t>WSPÓŁPRACA Z ORGANIZACJAMI TŁUMACZY</a:t>
            </a:r>
          </a:p>
        </p:txBody>
      </p:sp>
      <p:sp>
        <p:nvSpPr>
          <p:cNvPr id="122" name="Prostokąt"/>
          <p:cNvSpPr/>
          <p:nvPr/>
        </p:nvSpPr>
        <p:spPr>
          <a:xfrm>
            <a:off x="-474134" y="191030"/>
            <a:ext cx="221158" cy="232304"/>
          </a:xfrm>
          <a:prstGeom prst="rect">
            <a:avLst/>
          </a:prstGeom>
          <a:solidFill>
            <a:srgbClr val="EDC95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EDC952"/>
                </a:solidFill>
              </a:defRPr>
            </a:pPr>
            <a:endParaRPr/>
          </a:p>
        </p:txBody>
      </p:sp>
      <p:pic>
        <p:nvPicPr>
          <p:cNvPr id="124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840" y="274324"/>
            <a:ext cx="2135878" cy="4114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2012748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STK – kim jesteśmy?…"/>
          <p:cNvSpPr txBox="1"/>
          <p:nvPr/>
        </p:nvSpPr>
        <p:spPr>
          <a:xfrm>
            <a:off x="862593" y="1902216"/>
            <a:ext cx="4448329" cy="2272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800" b="1" dirty="0">
                <a:sym typeface="Gotham"/>
              </a:rPr>
              <a:t>DLACZEGO STOWARZYSZENIA BRANŻOWE SĄ POTRZEBNE?</a:t>
            </a: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800" b="1" dirty="0">
                <a:sym typeface="Gotham"/>
              </a:rPr>
              <a:t>AKCJA </a:t>
            </a:r>
            <a:r>
              <a:rPr lang="pl-PL" sz="2800" b="1" dirty="0" err="1">
                <a:sym typeface="Gotham"/>
              </a:rPr>
              <a:t>POLOTu</a:t>
            </a:r>
            <a:endParaRPr lang="pl-PL" sz="2800" b="1" dirty="0">
              <a:sym typeface="Gotham"/>
            </a:endParaRP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endParaRPr lang="pl-PL" sz="1800" b="1" dirty="0">
              <a:sym typeface="Gotham"/>
            </a:endParaRPr>
          </a:p>
        </p:txBody>
      </p:sp>
      <p:sp>
        <p:nvSpPr>
          <p:cNvPr id="122" name="Prostokąt"/>
          <p:cNvSpPr/>
          <p:nvPr/>
        </p:nvSpPr>
        <p:spPr>
          <a:xfrm>
            <a:off x="-474134" y="191030"/>
            <a:ext cx="221158" cy="232304"/>
          </a:xfrm>
          <a:prstGeom prst="rect">
            <a:avLst/>
          </a:prstGeom>
          <a:solidFill>
            <a:srgbClr val="EDC95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EDC952"/>
                </a:solidFill>
              </a:defRPr>
            </a:pPr>
            <a:endParaRPr/>
          </a:p>
        </p:txBody>
      </p:sp>
      <p:pic>
        <p:nvPicPr>
          <p:cNvPr id="124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840" y="274324"/>
            <a:ext cx="2135878" cy="411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9FEE728-71FD-4B1F-B178-D4E7A25C0F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216" y="129777"/>
            <a:ext cx="3601762" cy="51435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C47B62C-130A-414A-9116-090842C2D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660" y="714389"/>
            <a:ext cx="8151058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50754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rostokąt"/>
          <p:cNvSpPr/>
          <p:nvPr/>
        </p:nvSpPr>
        <p:spPr>
          <a:xfrm>
            <a:off x="-12700" y="-19050"/>
            <a:ext cx="9169400" cy="5181600"/>
          </a:xfrm>
          <a:prstGeom prst="rect">
            <a:avLst/>
          </a:prstGeom>
          <a:solidFill>
            <a:srgbClr val="00A0AA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00A0AA"/>
                </a:solidFill>
              </a:defRPr>
            </a:pPr>
            <a:endParaRPr/>
          </a:p>
        </p:txBody>
      </p:sp>
      <p:sp>
        <p:nvSpPr>
          <p:cNvPr id="127" name="Google Shape;84;p13"/>
          <p:cNvSpPr txBox="1">
            <a:spLocks noGrp="1"/>
          </p:cNvSpPr>
          <p:nvPr>
            <p:ph type="ctrTitle"/>
          </p:nvPr>
        </p:nvSpPr>
        <p:spPr>
          <a:xfrm>
            <a:off x="1143000" y="1027303"/>
            <a:ext cx="6858000" cy="357856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7" algn="ctr">
              <a:defRPr sz="3500">
                <a:solidFill>
                  <a:srgbClr val="FFFFFF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br>
              <a:rPr lang="pl-PL" sz="3200" dirty="0"/>
            </a:br>
            <a:br>
              <a:rPr lang="pl-PL" sz="3200" dirty="0"/>
            </a:br>
            <a:r>
              <a:rPr lang="pl-PL" sz="4000" dirty="0"/>
              <a:t>14 marca 2020 r. – </a:t>
            </a:r>
            <a:br>
              <a:rPr lang="pl-PL" sz="4000" dirty="0"/>
            </a:br>
            <a:r>
              <a:rPr lang="pl-PL" sz="4000" dirty="0"/>
              <a:t>KONIEC znanego nam świata – zarządzanie kryzysowe</a:t>
            </a:r>
            <a:br>
              <a:rPr lang="pl-PL" sz="4000" dirty="0"/>
            </a:br>
            <a:br>
              <a:rPr lang="pl-PL" sz="3200" dirty="0"/>
            </a:br>
            <a:endParaRPr sz="3200" dirty="0"/>
          </a:p>
        </p:txBody>
      </p:sp>
      <p:pic>
        <p:nvPicPr>
          <p:cNvPr id="128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875" y="291801"/>
            <a:ext cx="2073605" cy="4246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4156824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STK – kim jesteśmy?…"/>
          <p:cNvSpPr txBox="1"/>
          <p:nvPr/>
        </p:nvSpPr>
        <p:spPr>
          <a:xfrm>
            <a:off x="926650" y="1666892"/>
            <a:ext cx="7788401" cy="1443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3200" b="0" i="0" dirty="0">
                <a:solidFill>
                  <a:srgbClr val="000000"/>
                </a:solidFill>
                <a:effectLst/>
                <a:latin typeface="Roboto"/>
              </a:rPr>
              <a:t>Infografika "Tłumaczenia zdalne: czym zajmuje się tłumacz?"</a:t>
            </a:r>
            <a:endParaRPr lang="pl-PL" sz="3200" b="1" dirty="0">
              <a:sym typeface="Gotham"/>
            </a:endParaRP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endParaRPr lang="pl-PL" sz="1800" b="1" dirty="0">
              <a:sym typeface="Gotham"/>
            </a:endParaRPr>
          </a:p>
        </p:txBody>
      </p:sp>
      <p:sp>
        <p:nvSpPr>
          <p:cNvPr id="122" name="Prostokąt"/>
          <p:cNvSpPr/>
          <p:nvPr/>
        </p:nvSpPr>
        <p:spPr>
          <a:xfrm>
            <a:off x="-474134" y="191030"/>
            <a:ext cx="221158" cy="232304"/>
          </a:xfrm>
          <a:prstGeom prst="rect">
            <a:avLst/>
          </a:prstGeom>
          <a:solidFill>
            <a:srgbClr val="EDC95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EDC952"/>
                </a:solidFill>
              </a:defRPr>
            </a:pPr>
            <a:endParaRPr/>
          </a:p>
        </p:txBody>
      </p:sp>
      <p:sp>
        <p:nvSpPr>
          <p:cNvPr id="8" name="Prostokąt">
            <a:extLst>
              <a:ext uri="{FF2B5EF4-FFF2-40B4-BE49-F238E27FC236}">
                <a16:creationId xmlns:a16="http://schemas.microsoft.com/office/drawing/2014/main" id="{2FA9EC8D-6183-4028-9610-65F752108A4F}"/>
              </a:ext>
            </a:extLst>
          </p:cNvPr>
          <p:cNvSpPr/>
          <p:nvPr/>
        </p:nvSpPr>
        <p:spPr>
          <a:xfrm>
            <a:off x="0" y="-38100"/>
            <a:ext cx="9169400" cy="5181600"/>
          </a:xfrm>
          <a:prstGeom prst="rect">
            <a:avLst/>
          </a:prstGeom>
          <a:solidFill>
            <a:srgbClr val="00A0AA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00A0AA"/>
                </a:solidFill>
              </a:defRPr>
            </a:pPr>
            <a:endParaRPr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2411ED2-7FD8-4F1F-A107-A20E243A1C6C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635270" y="3156732"/>
            <a:ext cx="8144933" cy="1241701"/>
          </a:xfrm>
        </p:spPr>
        <p:txBody>
          <a:bodyPr>
            <a:normAutofit/>
          </a:bodyPr>
          <a:lstStyle/>
          <a:p>
            <a:r>
              <a:rPr lang="pl-PL" sz="2400" b="1" dirty="0">
                <a:solidFill>
                  <a:schemeClr val="bg1"/>
                </a:solidFill>
              </a:rPr>
              <a:t>Infografika: TŁUMACZENIE ZDALNE – </a:t>
            </a:r>
          </a:p>
          <a:p>
            <a:r>
              <a:rPr lang="pl-PL" sz="2400" b="1" dirty="0">
                <a:solidFill>
                  <a:schemeClr val="bg1"/>
                </a:solidFill>
              </a:rPr>
              <a:t>CZYM ZAJMUJE SIĘ TŁUMACZ</a:t>
            </a:r>
          </a:p>
          <a:p>
            <a:r>
              <a:rPr lang="pl-PL" sz="2400" b="1" dirty="0">
                <a:solidFill>
                  <a:schemeClr val="bg1"/>
                </a:solidFill>
              </a:rPr>
              <a:t>ODPOWIEDŹ NA POTRZEBY NOWYCH CZASÓW</a:t>
            </a:r>
          </a:p>
        </p:txBody>
      </p:sp>
      <p:sp>
        <p:nvSpPr>
          <p:cNvPr id="11" name="Google Shape;85;p13">
            <a:extLst>
              <a:ext uri="{FF2B5EF4-FFF2-40B4-BE49-F238E27FC236}">
                <a16:creationId xmlns:a16="http://schemas.microsoft.com/office/drawing/2014/main" id="{8D67272C-21C6-4435-8B54-9AFDAB81AE51}"/>
              </a:ext>
            </a:extLst>
          </p:cNvPr>
          <p:cNvSpPr txBox="1">
            <a:spLocks/>
          </p:cNvSpPr>
          <p:nvPr/>
        </p:nvSpPr>
        <p:spPr>
          <a:xfrm>
            <a:off x="2678784" y="958068"/>
            <a:ext cx="6341533" cy="205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75" tIns="34275" rIns="34275" bIns="34275">
            <a:normAutofit fontScale="92500"/>
          </a:bodyPr>
          <a:lstStyle>
            <a:lvl1pPr marL="0" marR="0" indent="0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all" spc="0" baseline="0">
                <a:ln>
                  <a:noFill/>
                </a:ln>
                <a:solidFill>
                  <a:srgbClr val="00A0AA"/>
                </a:solidFill>
                <a:uFillTx/>
                <a:latin typeface="Roboto Slab Bold"/>
                <a:ea typeface="Roboto Slab Bold"/>
                <a:cs typeface="Roboto Slab Bold"/>
                <a:sym typeface="Roboto Slab Bold"/>
              </a:defRPr>
            </a:lvl1pPr>
            <a:lvl2pPr marL="406400" marR="0" indent="127000" algn="ctr" defTabSz="9144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406400" marR="0" indent="609600" algn="ctr" defTabSz="9144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406400" marR="0" indent="1079500" algn="ctr" defTabSz="9144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406400" marR="0" indent="1536700" algn="ctr" defTabSz="9144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933700" marR="0" indent="-533400" algn="l" defTabSz="9144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390900" marR="0" indent="-533400" algn="l" defTabSz="9144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848100" marR="0" indent="-533400" algn="l" defTabSz="9144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05300" marR="0" indent="-533400" algn="l" defTabSz="9144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 hangingPunct="1"/>
            <a:r>
              <a:rPr lang="pl-PL" sz="3500" dirty="0">
                <a:solidFill>
                  <a:schemeClr val="bg1"/>
                </a:solidFill>
              </a:rPr>
              <a:t> BŁYSKAWICZNIE REAGUJEMY </a:t>
            </a:r>
          </a:p>
          <a:p>
            <a:pPr algn="ctr" hangingPunct="1"/>
            <a:r>
              <a:rPr lang="pl-PL" sz="3500" dirty="0">
                <a:solidFill>
                  <a:schemeClr val="bg1"/>
                </a:solidFill>
              </a:rPr>
              <a:t>NA POTRZEBY </a:t>
            </a:r>
          </a:p>
          <a:p>
            <a:pPr algn="ctr" hangingPunct="1"/>
            <a:r>
              <a:rPr lang="pl-PL" sz="3500" dirty="0">
                <a:solidFill>
                  <a:schemeClr val="bg1"/>
                </a:solidFill>
              </a:rPr>
              <a:t>NASZYCH CZŁONKÓW </a:t>
            </a:r>
          </a:p>
        </p:txBody>
      </p:sp>
      <p:pic>
        <p:nvPicPr>
          <p:cNvPr id="12" name="Obrazek" descr="Obrazek">
            <a:extLst>
              <a:ext uri="{FF2B5EF4-FFF2-40B4-BE49-F238E27FC236}">
                <a16:creationId xmlns:a16="http://schemas.microsoft.com/office/drawing/2014/main" id="{72C0E363-9DF9-44D5-B331-559BB0930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7041" y="228868"/>
            <a:ext cx="2135878" cy="437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42A888FA-B110-43F3-81C5-3422A87919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01" y="193479"/>
            <a:ext cx="2057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84976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0830FD-2855-4A46-A7E0-160D714E7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4DE3C64-B445-4D0B-9204-666EA7CCA49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Prostokąt">
            <a:extLst>
              <a:ext uri="{FF2B5EF4-FFF2-40B4-BE49-F238E27FC236}">
                <a16:creationId xmlns:a16="http://schemas.microsoft.com/office/drawing/2014/main" id="{47138397-4E2E-44EA-A566-8CFCCEA4D744}"/>
              </a:ext>
            </a:extLst>
          </p:cNvPr>
          <p:cNvSpPr/>
          <p:nvPr/>
        </p:nvSpPr>
        <p:spPr>
          <a:xfrm>
            <a:off x="-25400" y="-38100"/>
            <a:ext cx="9169400" cy="5181600"/>
          </a:xfrm>
          <a:prstGeom prst="rect">
            <a:avLst/>
          </a:prstGeom>
          <a:solidFill>
            <a:srgbClr val="00A0AA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00A0AA"/>
                </a:solidFill>
              </a:defRPr>
            </a:pPr>
            <a:endParaRPr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ED0CF31-FB84-416B-A19F-27B32A7F0C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-19050"/>
            <a:ext cx="8466667" cy="5143500"/>
          </a:xfrm>
          <a:prstGeom prst="rect">
            <a:avLst/>
          </a:prstGeom>
        </p:spPr>
      </p:pic>
      <p:sp>
        <p:nvSpPr>
          <p:cNvPr id="9" name="Google Shape;84;p13">
            <a:extLst>
              <a:ext uri="{FF2B5EF4-FFF2-40B4-BE49-F238E27FC236}">
                <a16:creationId xmlns:a16="http://schemas.microsoft.com/office/drawing/2014/main" id="{A5717467-725D-46A9-9B5F-422FEC9EC336}"/>
              </a:ext>
            </a:extLst>
          </p:cNvPr>
          <p:cNvSpPr txBox="1">
            <a:spLocks/>
          </p:cNvSpPr>
          <p:nvPr/>
        </p:nvSpPr>
        <p:spPr>
          <a:xfrm>
            <a:off x="1088654" y="2495470"/>
            <a:ext cx="7162800" cy="26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 anchor="b">
            <a:norm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7" algn="r" hangingPunct="1">
              <a:defRPr sz="3500">
                <a:solidFill>
                  <a:srgbClr val="FFFFFF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lang="pl-PL" sz="3600" b="1" dirty="0">
                <a:solidFill>
                  <a:srgbClr val="FFFFFF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ZARZĄD PSTK 2020 - 2022</a:t>
            </a:r>
          </a:p>
        </p:txBody>
      </p:sp>
      <p:pic>
        <p:nvPicPr>
          <p:cNvPr id="11" name="Obrazek" descr="Obrazek">
            <a:extLst>
              <a:ext uri="{FF2B5EF4-FFF2-40B4-BE49-F238E27FC236}">
                <a16:creationId xmlns:a16="http://schemas.microsoft.com/office/drawing/2014/main" id="{FD18001B-620A-43F4-B1EC-F584683B6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7918" y="103571"/>
            <a:ext cx="2073605" cy="42465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PSTK – kim jesteśmy?…">
            <a:extLst>
              <a:ext uri="{FF2B5EF4-FFF2-40B4-BE49-F238E27FC236}">
                <a16:creationId xmlns:a16="http://schemas.microsoft.com/office/drawing/2014/main" id="{D031008D-B0AA-4328-8436-44B8DDFC6949}"/>
              </a:ext>
            </a:extLst>
          </p:cNvPr>
          <p:cNvSpPr txBox="1"/>
          <p:nvPr/>
        </p:nvSpPr>
        <p:spPr>
          <a:xfrm>
            <a:off x="885699" y="1666892"/>
            <a:ext cx="778840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endParaRPr lang="pl-PL" sz="1600" b="1" i="1" dirty="0">
              <a:sym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326343064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rostokąt"/>
          <p:cNvSpPr/>
          <p:nvPr/>
        </p:nvSpPr>
        <p:spPr>
          <a:xfrm>
            <a:off x="-38100" y="0"/>
            <a:ext cx="9169400" cy="5181600"/>
          </a:xfrm>
          <a:prstGeom prst="rect">
            <a:avLst/>
          </a:prstGeom>
          <a:solidFill>
            <a:srgbClr val="00A0AA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00A0AA"/>
                </a:solidFill>
              </a:defRPr>
            </a:pPr>
            <a:endParaRPr dirty="0"/>
          </a:p>
        </p:txBody>
      </p:sp>
      <p:sp>
        <p:nvSpPr>
          <p:cNvPr id="127" name="Google Shape;84;p13"/>
          <p:cNvSpPr txBox="1">
            <a:spLocks noGrp="1"/>
          </p:cNvSpPr>
          <p:nvPr>
            <p:ph type="ctrTitle"/>
          </p:nvPr>
        </p:nvSpPr>
        <p:spPr>
          <a:xfrm>
            <a:off x="146050" y="3319293"/>
            <a:ext cx="8877299" cy="332516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7" algn="ctr">
              <a:defRPr sz="3500">
                <a:solidFill>
                  <a:srgbClr val="FFFFFF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lang="pl-PL" sz="3200" dirty="0"/>
              <a:t>Zarząd ogłasza „</a:t>
            </a:r>
            <a:r>
              <a:rPr lang="pl-PL" sz="3200" b="1" dirty="0"/>
              <a:t>Stanowisko PSTK w sprawie propozycji aneksowania umów z BT</a:t>
            </a:r>
            <a:r>
              <a:rPr lang="pl-PL" sz="3200" dirty="0"/>
              <a:t>” (warunki anulacji) –DWUKROTNIE: 9 marca i 8 lipca 2020</a:t>
            </a:r>
            <a:br>
              <a:rPr lang="pl-PL" sz="3200" dirty="0"/>
            </a:br>
            <a:br>
              <a:rPr lang="pl-PL" sz="3200" dirty="0"/>
            </a:br>
            <a:br>
              <a:rPr lang="pl-PL" sz="4000" dirty="0"/>
            </a:br>
            <a:br>
              <a:rPr lang="pl-PL" sz="3200" dirty="0"/>
            </a:br>
            <a:endParaRPr sz="3200" dirty="0"/>
          </a:p>
        </p:txBody>
      </p:sp>
      <p:pic>
        <p:nvPicPr>
          <p:cNvPr id="128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875" y="291801"/>
            <a:ext cx="2073605" cy="424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152B871-312D-4357-8320-675AAF5B8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9144000" cy="347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3853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85;p13"/>
          <p:cNvSpPr txBox="1">
            <a:spLocks noGrp="1"/>
          </p:cNvSpPr>
          <p:nvPr>
            <p:ph type="subTitle" sz="quarter" idx="1"/>
          </p:nvPr>
        </p:nvSpPr>
        <p:spPr>
          <a:xfrm>
            <a:off x="944069" y="928140"/>
            <a:ext cx="7671659" cy="9825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defRPr sz="4000" cap="all">
                <a:solidFill>
                  <a:srgbClr val="00A0AA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r>
              <a:rPr lang="pl-PL" sz="3500" dirty="0"/>
              <a:t>INTERWENCJE</a:t>
            </a:r>
          </a:p>
        </p:txBody>
      </p:sp>
      <p:sp>
        <p:nvSpPr>
          <p:cNvPr id="122" name="Prostokąt"/>
          <p:cNvSpPr/>
          <p:nvPr/>
        </p:nvSpPr>
        <p:spPr>
          <a:xfrm>
            <a:off x="-474134" y="191030"/>
            <a:ext cx="221158" cy="232304"/>
          </a:xfrm>
          <a:prstGeom prst="rect">
            <a:avLst/>
          </a:prstGeom>
          <a:solidFill>
            <a:srgbClr val="EDC95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EDC952"/>
                </a:solidFill>
              </a:defRPr>
            </a:pPr>
            <a:endParaRPr/>
          </a:p>
        </p:txBody>
      </p:sp>
      <p:pic>
        <p:nvPicPr>
          <p:cNvPr id="124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778" y="274325"/>
            <a:ext cx="2001940" cy="40997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PSTK – kim jesteśmy?…">
            <a:extLst>
              <a:ext uri="{FF2B5EF4-FFF2-40B4-BE49-F238E27FC236}">
                <a16:creationId xmlns:a16="http://schemas.microsoft.com/office/drawing/2014/main" id="{91AE2E0B-2239-4C09-A3B7-E02C413C233E}"/>
              </a:ext>
            </a:extLst>
          </p:cNvPr>
          <p:cNvSpPr txBox="1"/>
          <p:nvPr/>
        </p:nvSpPr>
        <p:spPr>
          <a:xfrm>
            <a:off x="677799" y="1695869"/>
            <a:ext cx="7788401" cy="313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800" b="1" dirty="0">
                <a:sym typeface="Gotham"/>
              </a:rPr>
              <a:t>ZARZĄD PSTK INICJUJE PISMA DO WŁADZ RP O OBJĘCIE TŁUMACZY KONFERENCYJNYCH POMOCĄ: </a:t>
            </a:r>
            <a:r>
              <a:rPr lang="pl-PL" sz="2800" b="1" i="1" dirty="0">
                <a:sym typeface="Gotham"/>
              </a:rPr>
              <a:t>18 marca, 26 marca, październik i grudzień 2020</a:t>
            </a:r>
          </a:p>
          <a:p>
            <a:pPr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800" b="1" dirty="0">
                <a:sym typeface="Gotham"/>
              </a:rPr>
              <a:t>PSTK UCZESTNICZY W KONSULTACJACH DOT. TŁUMACZEŃ KONFERENCYJNYCH I PRZETARGÓW (DUŻE WYDARZENIA) Z MINISTERSTWEM ROZWOJU</a:t>
            </a:r>
            <a:endParaRPr lang="pl-PL" sz="2800" dirty="0">
              <a:sym typeface="Gotham"/>
            </a:endParaRPr>
          </a:p>
          <a:p>
            <a:pPr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endParaRPr dirty="0">
              <a:latin typeface="Gotham Book" pitchFamily="50" charset="0"/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38414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rostokąt"/>
          <p:cNvSpPr/>
          <p:nvPr/>
        </p:nvSpPr>
        <p:spPr>
          <a:xfrm>
            <a:off x="-12700" y="-19050"/>
            <a:ext cx="9169400" cy="5181600"/>
          </a:xfrm>
          <a:prstGeom prst="rect">
            <a:avLst/>
          </a:prstGeom>
          <a:solidFill>
            <a:srgbClr val="00A0AA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00A0AA"/>
                </a:solidFill>
              </a:defRPr>
            </a:pPr>
            <a:endParaRPr/>
          </a:p>
        </p:txBody>
      </p:sp>
      <p:sp>
        <p:nvSpPr>
          <p:cNvPr id="127" name="Google Shape;84;p13"/>
          <p:cNvSpPr txBox="1">
            <a:spLocks noGrp="1"/>
          </p:cNvSpPr>
          <p:nvPr>
            <p:ph type="ctrTitle"/>
          </p:nvPr>
        </p:nvSpPr>
        <p:spPr>
          <a:xfrm>
            <a:off x="1143000" y="1027303"/>
            <a:ext cx="6858000" cy="357856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7" algn="ctr">
              <a:defRPr sz="3500">
                <a:solidFill>
                  <a:srgbClr val="FFFFFF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br>
              <a:rPr lang="pl-PL" sz="3200" dirty="0"/>
            </a:br>
            <a:br>
              <a:rPr lang="pl-PL" sz="3200" dirty="0"/>
            </a:br>
            <a:r>
              <a:rPr lang="pl-PL" sz="4000" b="1" dirty="0"/>
              <a:t>PSTK (się) SZKOLI</a:t>
            </a:r>
            <a:br>
              <a:rPr lang="pl-PL" sz="4000" dirty="0"/>
            </a:br>
            <a:br>
              <a:rPr lang="pl-PL" sz="3200" dirty="0"/>
            </a:br>
            <a:endParaRPr sz="3200" dirty="0"/>
          </a:p>
        </p:txBody>
      </p:sp>
      <p:pic>
        <p:nvPicPr>
          <p:cNvPr id="128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875" y="291801"/>
            <a:ext cx="2073605" cy="4246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545351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STK – kim jesteśmy?…"/>
          <p:cNvSpPr txBox="1"/>
          <p:nvPr/>
        </p:nvSpPr>
        <p:spPr>
          <a:xfrm>
            <a:off x="677798" y="1724798"/>
            <a:ext cx="7788401" cy="2203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1800" b="1" dirty="0">
                <a:latin typeface="Gotham Book" pitchFamily="50" charset="0"/>
                <a:cs typeface="Gotham Book" pitchFamily="50" charset="0"/>
                <a:sym typeface="Gotham"/>
              </a:rPr>
              <a:t>Szkolenie sprzedażowe (7-8 marca 2020, I kwartał 2021)</a:t>
            </a: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1800" b="1" dirty="0">
                <a:latin typeface="Gotham Book" pitchFamily="50" charset="0"/>
                <a:cs typeface="Gotham Book" pitchFamily="50" charset="0"/>
                <a:sym typeface="Gotham"/>
              </a:rPr>
              <a:t>Szkolenie z LinkedIn  (22 kwietnia – 50 osób, 31 maja (płatne) – 31 osób, </a:t>
            </a: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1800" b="1" dirty="0">
                <a:latin typeface="Gotham Book" pitchFamily="50" charset="0"/>
                <a:cs typeface="Gotham Book" pitchFamily="50" charset="0"/>
                <a:sym typeface="Gotham"/>
              </a:rPr>
              <a:t>Szkolenie z marki osobistej (13 kwietnia 2020)</a:t>
            </a: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1800" b="1" dirty="0">
                <a:latin typeface="Gotham Book" pitchFamily="50" charset="0"/>
                <a:cs typeface="Gotham Book" pitchFamily="50" charset="0"/>
                <a:sym typeface="Gotham"/>
              </a:rPr>
              <a:t>Szkolenie RSI – demo </a:t>
            </a:r>
            <a:r>
              <a:rPr lang="pl-PL" sz="1800" b="1" dirty="0" err="1">
                <a:latin typeface="Gotham Book" pitchFamily="50" charset="0"/>
                <a:cs typeface="Gotham Book" pitchFamily="50" charset="0"/>
                <a:sym typeface="Gotham"/>
              </a:rPr>
              <a:t>Interprefy</a:t>
            </a:r>
            <a:r>
              <a:rPr lang="pl-PL" sz="1800" b="1" dirty="0">
                <a:latin typeface="Gotham Book" pitchFamily="50" charset="0"/>
                <a:cs typeface="Gotham Book" pitchFamily="50" charset="0"/>
                <a:sym typeface="Gotham"/>
              </a:rPr>
              <a:t> – </a:t>
            </a:r>
          </a:p>
          <a:p>
            <a:pPr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1800" b="1" dirty="0">
                <a:latin typeface="Gotham Book" pitchFamily="50" charset="0"/>
                <a:cs typeface="Gotham Book" pitchFamily="50" charset="0"/>
                <a:sym typeface="Gotham"/>
              </a:rPr>
              <a:t>                                 24 kwietnia 2020</a:t>
            </a: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endParaRPr lang="pl-PL" sz="1800" b="1" dirty="0">
              <a:latin typeface="Gotham Book" pitchFamily="50" charset="0"/>
              <a:cs typeface="Gotham Book" pitchFamily="50" charset="0"/>
              <a:sym typeface="Gotham"/>
            </a:endParaRPr>
          </a:p>
        </p:txBody>
      </p:sp>
      <p:sp>
        <p:nvSpPr>
          <p:cNvPr id="121" name="Google Shape;85;p13"/>
          <p:cNvSpPr txBox="1">
            <a:spLocks noGrp="1"/>
          </p:cNvSpPr>
          <p:nvPr>
            <p:ph type="subTitle" sz="quarter" idx="1"/>
          </p:nvPr>
        </p:nvSpPr>
        <p:spPr>
          <a:xfrm>
            <a:off x="1106791" y="878219"/>
            <a:ext cx="6930417" cy="76878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l">
              <a:lnSpc>
                <a:spcPct val="120000"/>
              </a:lnSpc>
              <a:defRPr sz="4000" cap="all">
                <a:solidFill>
                  <a:srgbClr val="00A0AA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r>
              <a:rPr lang="pl-PL" sz="3500" b="1" dirty="0"/>
              <a:t>SZKOLENIA I WARSZTATY PSTK</a:t>
            </a:r>
          </a:p>
        </p:txBody>
      </p:sp>
      <p:sp>
        <p:nvSpPr>
          <p:cNvPr id="122" name="Prostokąt"/>
          <p:cNvSpPr/>
          <p:nvPr/>
        </p:nvSpPr>
        <p:spPr>
          <a:xfrm>
            <a:off x="-474134" y="191030"/>
            <a:ext cx="221158" cy="232304"/>
          </a:xfrm>
          <a:prstGeom prst="rect">
            <a:avLst/>
          </a:prstGeom>
          <a:solidFill>
            <a:srgbClr val="EDC95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EDC952"/>
                </a:solidFill>
              </a:defRPr>
            </a:pPr>
            <a:endParaRPr/>
          </a:p>
        </p:txBody>
      </p:sp>
      <p:pic>
        <p:nvPicPr>
          <p:cNvPr id="124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840" y="274325"/>
            <a:ext cx="2135878" cy="437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7081F89A-87AD-41DF-9F2F-F493DBBDC5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330" y="2826382"/>
            <a:ext cx="4456670" cy="230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71305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85;p13"/>
          <p:cNvSpPr txBox="1">
            <a:spLocks noGrp="1"/>
          </p:cNvSpPr>
          <p:nvPr>
            <p:ph type="subTitle" sz="quarter" idx="1"/>
          </p:nvPr>
        </p:nvSpPr>
        <p:spPr>
          <a:xfrm>
            <a:off x="1106791" y="878219"/>
            <a:ext cx="6930417" cy="76878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l">
              <a:lnSpc>
                <a:spcPct val="120000"/>
              </a:lnSpc>
              <a:defRPr sz="4000" cap="all">
                <a:solidFill>
                  <a:srgbClr val="00A0AA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r>
              <a:rPr lang="pl-PL" sz="3500" b="1" dirty="0"/>
              <a:t>SZKOLENIA I WARSZTATY PSTK</a:t>
            </a:r>
          </a:p>
        </p:txBody>
      </p:sp>
      <p:sp>
        <p:nvSpPr>
          <p:cNvPr id="122" name="Prostokąt"/>
          <p:cNvSpPr/>
          <p:nvPr/>
        </p:nvSpPr>
        <p:spPr>
          <a:xfrm>
            <a:off x="-474134" y="191030"/>
            <a:ext cx="221158" cy="232304"/>
          </a:xfrm>
          <a:prstGeom prst="rect">
            <a:avLst/>
          </a:prstGeom>
          <a:solidFill>
            <a:srgbClr val="EDC95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EDC952"/>
                </a:solidFill>
              </a:defRPr>
            </a:pPr>
            <a:endParaRPr/>
          </a:p>
        </p:txBody>
      </p:sp>
      <p:pic>
        <p:nvPicPr>
          <p:cNvPr id="124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840" y="274325"/>
            <a:ext cx="2135878" cy="437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4D10326-AEBD-410F-BEA3-4FC42B9572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3907"/>
            <a:ext cx="4847207" cy="295959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16F390E-F296-42F7-9385-39759D2EB8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994" y="2183907"/>
            <a:ext cx="5007006" cy="295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95112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rostokąt"/>
          <p:cNvSpPr/>
          <p:nvPr/>
        </p:nvSpPr>
        <p:spPr>
          <a:xfrm>
            <a:off x="-12700" y="-19050"/>
            <a:ext cx="9169400" cy="5181600"/>
          </a:xfrm>
          <a:prstGeom prst="rect">
            <a:avLst/>
          </a:prstGeom>
          <a:solidFill>
            <a:srgbClr val="00A0AA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00A0AA"/>
                </a:solidFill>
              </a:defRPr>
            </a:pPr>
            <a:endParaRPr/>
          </a:p>
        </p:txBody>
      </p:sp>
      <p:sp>
        <p:nvSpPr>
          <p:cNvPr id="127" name="Google Shape;84;p13"/>
          <p:cNvSpPr txBox="1">
            <a:spLocks noGrp="1"/>
          </p:cNvSpPr>
          <p:nvPr>
            <p:ph type="ctrTitle"/>
          </p:nvPr>
        </p:nvSpPr>
        <p:spPr>
          <a:xfrm>
            <a:off x="1143000" y="387178"/>
            <a:ext cx="6858000" cy="467909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7" algn="ctr">
              <a:defRPr sz="3500">
                <a:solidFill>
                  <a:srgbClr val="FFFFFF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br>
              <a:rPr lang="pl-PL" sz="3200" dirty="0"/>
            </a:br>
            <a:r>
              <a:rPr lang="pl-PL" sz="4000" b="1" dirty="0"/>
              <a:t>PSTK </a:t>
            </a:r>
            <a:br>
              <a:rPr lang="pl-PL" sz="4000" b="1" dirty="0"/>
            </a:br>
            <a:r>
              <a:rPr lang="pl-PL" sz="4000" b="1" dirty="0"/>
              <a:t>obecne na ważnych wydarzeniach branżowych </a:t>
            </a:r>
            <a:br>
              <a:rPr lang="pl-PL" sz="4000" b="1" dirty="0"/>
            </a:br>
            <a:r>
              <a:rPr lang="pl-PL" sz="4000" b="1" dirty="0"/>
              <a:t>2020-2022</a:t>
            </a:r>
            <a:br>
              <a:rPr lang="pl-PL" sz="4000" dirty="0"/>
            </a:br>
            <a:br>
              <a:rPr lang="pl-PL" sz="3200" dirty="0"/>
            </a:br>
            <a:endParaRPr sz="3200" dirty="0"/>
          </a:p>
        </p:txBody>
      </p:sp>
      <p:pic>
        <p:nvPicPr>
          <p:cNvPr id="128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875" y="291801"/>
            <a:ext cx="2073605" cy="4246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93488269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72D0BA0-3C5A-4237-BB8E-2A028D9B3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pic>
        <p:nvPicPr>
          <p:cNvPr id="5" name="Obrazek" descr="Obrazek">
            <a:extLst>
              <a:ext uri="{FF2B5EF4-FFF2-40B4-BE49-F238E27FC236}">
                <a16:creationId xmlns:a16="http://schemas.microsoft.com/office/drawing/2014/main" id="{F95BE07F-39B1-4397-81A0-CA60067DE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840" y="274325"/>
            <a:ext cx="2135878" cy="43740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F1BAB1A2-42AD-4DE5-9038-00D3178E5154}"/>
              </a:ext>
            </a:extLst>
          </p:cNvPr>
          <p:cNvSpPr txBox="1"/>
          <p:nvPr/>
        </p:nvSpPr>
        <p:spPr>
          <a:xfrm>
            <a:off x="4690534" y="1716557"/>
            <a:ext cx="4572000" cy="34060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400" b="1" dirty="0">
                <a:sym typeface="Gotham"/>
              </a:rPr>
              <a:t>KONFERENCJA KTLC 2020, 2021</a:t>
            </a: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400" b="1" dirty="0">
                <a:sym typeface="Gotham"/>
              </a:rPr>
              <a:t>PSTK partnerem,</a:t>
            </a: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400" b="1" dirty="0">
                <a:sym typeface="Gotham"/>
              </a:rPr>
              <a:t>wirtualne stoisko PSTK,</a:t>
            </a: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400" b="1" dirty="0">
                <a:sym typeface="Gotham"/>
              </a:rPr>
              <a:t>prezentacja prezes PSTK „Po co tłumaczom organizacje branżowe”</a:t>
            </a: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400" b="1" dirty="0">
                <a:sym typeface="Gotham"/>
              </a:rPr>
              <a:t>moderacja dyskusji stowarzyszeń branżowych</a:t>
            </a:r>
            <a:endParaRPr lang="pl-PL" sz="2400" dirty="0">
              <a:sym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53318644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STK – kim jesteśmy?…"/>
          <p:cNvSpPr txBox="1"/>
          <p:nvPr/>
        </p:nvSpPr>
        <p:spPr>
          <a:xfrm>
            <a:off x="652532" y="1904241"/>
            <a:ext cx="8021235" cy="4239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000" b="1" dirty="0">
                <a:sym typeface="Gotham"/>
              </a:rPr>
              <a:t>Konferencja z pozytywnym przesłaniem Lubelskiego Stowarzyszenia Tłumaczy </a:t>
            </a:r>
            <a:r>
              <a:rPr lang="pl-PL" sz="1800" b="1" dirty="0">
                <a:sym typeface="Gotham"/>
              </a:rPr>
              <a:t>– listopad 2020 i 2021 – prezentacja prezes PSTK Agnieszki Nowińskiej </a:t>
            </a:r>
            <a:r>
              <a:rPr lang="pl-PL" sz="1800" b="1" u="sng" dirty="0">
                <a:sym typeface="Gotham"/>
              </a:rPr>
              <a:t>o zdalnym tłumaczeniu symultanicznym RSI</a:t>
            </a:r>
            <a:r>
              <a:rPr lang="pl-PL" sz="1800" b="1" dirty="0">
                <a:sym typeface="Gotham"/>
              </a:rPr>
              <a:t>, Olga Skorupka członki Zarządu moderatorem </a:t>
            </a:r>
            <a:r>
              <a:rPr lang="pl-PL" sz="1800" b="1" dirty="0" err="1">
                <a:sym typeface="Gotham"/>
              </a:rPr>
              <a:t>networkingu</a:t>
            </a:r>
            <a:r>
              <a:rPr lang="pl-PL" sz="1800" b="1" dirty="0">
                <a:sym typeface="Gotham"/>
              </a:rPr>
              <a:t> Konferencji</a:t>
            </a:r>
            <a:endParaRPr lang="pl-PL" sz="1800" dirty="0">
              <a:sym typeface="Gotham"/>
            </a:endParaRP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400" b="1" dirty="0">
                <a:sym typeface="Gotham"/>
              </a:rPr>
              <a:t>Konferencja TEPIS </a:t>
            </a:r>
            <a:r>
              <a:rPr lang="pl-PL" sz="1800" b="1" dirty="0">
                <a:sym typeface="Gotham"/>
              </a:rPr>
              <a:t>z okazji 100-lecia zawodu tłumacza – październik 2020 prezentacja prezes PSTK Agnieszki Nowińskiej</a:t>
            </a:r>
            <a:r>
              <a:rPr lang="pl-PL" sz="1800" dirty="0">
                <a:sym typeface="Gotham"/>
              </a:rPr>
              <a:t> o zdalnym tłumaczeniu symultanicznym.</a:t>
            </a: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1800" b="1" dirty="0">
                <a:sym typeface="Gotham"/>
              </a:rPr>
              <a:t>Konferencja TEPIS – październik 2021 – prezentacja prezes PSTK Agnieszki Nowińskiej w sesji otwierającej </a:t>
            </a:r>
            <a:r>
              <a:rPr lang="pl-PL" sz="1800" dirty="0">
                <a:sym typeface="Gotham"/>
              </a:rPr>
              <a:t>„Czy tłumaczenie przysięgłe ustne to osobna specjalizacja”</a:t>
            </a: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br>
              <a:rPr lang="pl-PL" sz="1800" dirty="0">
                <a:sym typeface="Gotham"/>
              </a:rPr>
            </a:br>
            <a:br>
              <a:rPr lang="pl-PL" sz="1800" dirty="0">
                <a:sym typeface="Gotham"/>
              </a:rPr>
            </a:br>
            <a:endParaRPr lang="pl-PL" i="1" dirty="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21" name="Google Shape;85;p13"/>
          <p:cNvSpPr txBox="1">
            <a:spLocks noGrp="1"/>
          </p:cNvSpPr>
          <p:nvPr>
            <p:ph type="subTitle" sz="quarter" idx="1"/>
          </p:nvPr>
        </p:nvSpPr>
        <p:spPr>
          <a:xfrm>
            <a:off x="652532" y="1030660"/>
            <a:ext cx="7838936" cy="7687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defRPr sz="4000" cap="all">
                <a:solidFill>
                  <a:srgbClr val="00A0AA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r>
              <a:rPr lang="pl-PL" sz="3600" dirty="0"/>
              <a:t>PSTK na innych wydarzeniach</a:t>
            </a:r>
          </a:p>
        </p:txBody>
      </p:sp>
      <p:sp>
        <p:nvSpPr>
          <p:cNvPr id="122" name="Prostokąt"/>
          <p:cNvSpPr/>
          <p:nvPr/>
        </p:nvSpPr>
        <p:spPr>
          <a:xfrm>
            <a:off x="-474134" y="191030"/>
            <a:ext cx="221158" cy="232304"/>
          </a:xfrm>
          <a:prstGeom prst="rect">
            <a:avLst/>
          </a:prstGeom>
          <a:solidFill>
            <a:srgbClr val="EDC95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EDC952"/>
                </a:solidFill>
              </a:defRPr>
            </a:pPr>
            <a:endParaRPr/>
          </a:p>
        </p:txBody>
      </p:sp>
      <p:pic>
        <p:nvPicPr>
          <p:cNvPr id="124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840" y="274325"/>
            <a:ext cx="2135878" cy="43740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50789716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rostokąt"/>
          <p:cNvSpPr/>
          <p:nvPr/>
        </p:nvSpPr>
        <p:spPr>
          <a:xfrm>
            <a:off x="-12700" y="-19050"/>
            <a:ext cx="9169400" cy="5181600"/>
          </a:xfrm>
          <a:prstGeom prst="rect">
            <a:avLst/>
          </a:prstGeom>
          <a:solidFill>
            <a:srgbClr val="00A0AA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00A0AA"/>
                </a:solidFill>
              </a:defRPr>
            </a:pPr>
            <a:endParaRPr/>
          </a:p>
        </p:txBody>
      </p:sp>
      <p:sp>
        <p:nvSpPr>
          <p:cNvPr id="127" name="Google Shape;84;p13"/>
          <p:cNvSpPr txBox="1">
            <a:spLocks noGrp="1"/>
          </p:cNvSpPr>
          <p:nvPr>
            <p:ph type="ctrTitle"/>
          </p:nvPr>
        </p:nvSpPr>
        <p:spPr>
          <a:xfrm>
            <a:off x="1143000" y="1814703"/>
            <a:ext cx="6858000" cy="357856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7" algn="ctr">
              <a:defRPr sz="3500">
                <a:solidFill>
                  <a:srgbClr val="FFFFFF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sz="5600" dirty="0"/>
            </a:br>
            <a:r>
              <a:rPr lang="pl-PL" dirty="0"/>
              <a:t>Na co poszły Wasze składki?</a:t>
            </a:r>
            <a:br>
              <a:rPr lang="pl-PL" dirty="0"/>
            </a:br>
            <a:r>
              <a:rPr lang="pl-PL" sz="3600" dirty="0"/>
              <a:t>2021</a:t>
            </a:r>
            <a:br>
              <a:rPr lang="pl-PL" dirty="0"/>
            </a:br>
            <a:br>
              <a:rPr lang="pl-PL" sz="3200" dirty="0"/>
            </a:br>
            <a:br>
              <a:rPr lang="pl-PL" sz="3200" dirty="0"/>
            </a:br>
            <a:br>
              <a:rPr lang="pl-PL" sz="3200" dirty="0"/>
            </a:br>
            <a:br>
              <a:rPr lang="pl-PL" sz="3200" dirty="0"/>
            </a:br>
            <a:br>
              <a:rPr lang="pl-PL" sz="3200" dirty="0"/>
            </a:br>
            <a:endParaRPr sz="3200" dirty="0"/>
          </a:p>
        </p:txBody>
      </p:sp>
      <p:pic>
        <p:nvPicPr>
          <p:cNvPr id="128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875" y="291801"/>
            <a:ext cx="2073605" cy="4246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72407617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STK – kim jesteśmy?…"/>
          <p:cNvSpPr txBox="1"/>
          <p:nvPr/>
        </p:nvSpPr>
        <p:spPr>
          <a:xfrm>
            <a:off x="862593" y="1902216"/>
            <a:ext cx="4448329" cy="1656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400" b="1" dirty="0">
                <a:sym typeface="Gotham"/>
              </a:rPr>
              <a:t>DLACZEGO STOWARZYSZENIA BRANŻOWE SĄ POTRZEBNE?</a:t>
            </a: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400" b="1" dirty="0">
                <a:sym typeface="Gotham"/>
              </a:rPr>
              <a:t>AKCJA </a:t>
            </a:r>
            <a:r>
              <a:rPr lang="pl-PL" sz="2400" b="1" dirty="0" err="1">
                <a:sym typeface="Gotham"/>
              </a:rPr>
              <a:t>POLOTu</a:t>
            </a:r>
            <a:endParaRPr lang="pl-PL" sz="2400" b="1" dirty="0">
              <a:sym typeface="Gotham"/>
            </a:endParaRP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endParaRPr lang="pl-PL" sz="1800" b="1" dirty="0">
              <a:sym typeface="Gotham"/>
            </a:endParaRPr>
          </a:p>
        </p:txBody>
      </p:sp>
      <p:sp>
        <p:nvSpPr>
          <p:cNvPr id="122" name="Prostokąt"/>
          <p:cNvSpPr/>
          <p:nvPr/>
        </p:nvSpPr>
        <p:spPr>
          <a:xfrm>
            <a:off x="-474134" y="191030"/>
            <a:ext cx="221158" cy="232304"/>
          </a:xfrm>
          <a:prstGeom prst="rect">
            <a:avLst/>
          </a:prstGeom>
          <a:solidFill>
            <a:srgbClr val="EDC95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EDC952"/>
                </a:solidFill>
              </a:defRPr>
            </a:pPr>
            <a:endParaRPr/>
          </a:p>
        </p:txBody>
      </p:sp>
      <p:pic>
        <p:nvPicPr>
          <p:cNvPr id="124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840" y="274324"/>
            <a:ext cx="2135878" cy="411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9FEE728-71FD-4B1F-B178-D4E7A25C0F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238" y="0"/>
            <a:ext cx="3601762" cy="5143500"/>
          </a:xfrm>
          <a:prstGeom prst="rect">
            <a:avLst/>
          </a:prstGeom>
        </p:spPr>
      </p:pic>
      <p:sp>
        <p:nvSpPr>
          <p:cNvPr id="7" name="Google Shape;85;p13">
            <a:extLst>
              <a:ext uri="{FF2B5EF4-FFF2-40B4-BE49-F238E27FC236}">
                <a16:creationId xmlns:a16="http://schemas.microsoft.com/office/drawing/2014/main" id="{A67F61FA-7CC7-4D44-8F4E-DF176C56C40D}"/>
              </a:ext>
            </a:extLst>
          </p:cNvPr>
          <p:cNvSpPr txBox="1">
            <a:spLocks/>
          </p:cNvSpPr>
          <p:nvPr/>
        </p:nvSpPr>
        <p:spPr>
          <a:xfrm>
            <a:off x="885700" y="708873"/>
            <a:ext cx="6935528" cy="1093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75" tIns="34275" rIns="34275" bIns="34275">
            <a:normAutofit/>
          </a:bodyPr>
          <a:lstStyle>
            <a:lvl1pPr marL="0" marR="0" indent="0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all" spc="0" baseline="0">
                <a:ln>
                  <a:noFill/>
                </a:ln>
                <a:solidFill>
                  <a:srgbClr val="00A0AA"/>
                </a:solidFill>
                <a:uFillTx/>
                <a:latin typeface="Roboto Slab Bold"/>
                <a:ea typeface="Roboto Slab Bold"/>
                <a:cs typeface="Roboto Slab Bold"/>
                <a:sym typeface="Roboto Slab Bold"/>
              </a:defRPr>
            </a:lvl1pPr>
            <a:lvl2pPr marL="406400" marR="0" indent="127000" algn="ctr" defTabSz="9144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406400" marR="0" indent="609600" algn="ctr" defTabSz="9144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406400" marR="0" indent="1079500" algn="ctr" defTabSz="9144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406400" marR="0" indent="1536700" algn="ctr" defTabSz="9144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933700" marR="0" indent="-533400" algn="l" defTabSz="9144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390900" marR="0" indent="-533400" algn="l" defTabSz="9144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848100" marR="0" indent="-533400" algn="l" defTabSz="9144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05300" marR="0" indent="-533400" algn="l" defTabSz="9144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/>
            <a:r>
              <a:rPr lang="pl-PL" sz="2400" b="1" dirty="0"/>
              <a:t>INTERWENCJE, KTÓRE WIDAĆ</a:t>
            </a:r>
          </a:p>
        </p:txBody>
      </p:sp>
    </p:spTree>
    <p:extLst>
      <p:ext uri="{BB962C8B-B14F-4D97-AF65-F5344CB8AC3E}">
        <p14:creationId xmlns:p14="http://schemas.microsoft.com/office/powerpoint/2010/main" val="126716680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rostokąt"/>
          <p:cNvSpPr/>
          <p:nvPr/>
        </p:nvSpPr>
        <p:spPr>
          <a:xfrm>
            <a:off x="-25400" y="0"/>
            <a:ext cx="9169400" cy="5181600"/>
          </a:xfrm>
          <a:prstGeom prst="rect">
            <a:avLst/>
          </a:prstGeom>
          <a:solidFill>
            <a:srgbClr val="00A0AA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00A0AA"/>
                </a:solidFill>
              </a:defRPr>
            </a:pPr>
            <a:endParaRPr/>
          </a:p>
        </p:txBody>
      </p:sp>
      <p:sp>
        <p:nvSpPr>
          <p:cNvPr id="127" name="Google Shape;84;p13"/>
          <p:cNvSpPr txBox="1">
            <a:spLocks noGrp="1"/>
          </p:cNvSpPr>
          <p:nvPr>
            <p:ph type="ctrTitle"/>
          </p:nvPr>
        </p:nvSpPr>
        <p:spPr>
          <a:xfrm>
            <a:off x="1143000" y="387178"/>
            <a:ext cx="6858000" cy="467909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7" algn="ctr">
              <a:defRPr sz="3500">
                <a:solidFill>
                  <a:srgbClr val="FFFFFF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lang="pl-PL" sz="4000" b="1" dirty="0"/>
              <a:t>PSTK </a:t>
            </a:r>
            <a:br>
              <a:rPr lang="pl-PL" sz="4000" b="1" dirty="0"/>
            </a:br>
            <a:r>
              <a:rPr lang="pl-PL" sz="4000" b="1" dirty="0"/>
              <a:t>rozwój marki </a:t>
            </a:r>
            <a:br>
              <a:rPr lang="pl-PL" sz="4000" b="1" dirty="0"/>
            </a:br>
            <a:r>
              <a:rPr lang="pl-PL" sz="4000" b="1" dirty="0"/>
              <a:t>2020-2022</a:t>
            </a:r>
            <a:br>
              <a:rPr lang="pl-PL" sz="4000" dirty="0"/>
            </a:br>
            <a:br>
              <a:rPr lang="pl-PL" sz="3200" dirty="0"/>
            </a:br>
            <a:endParaRPr sz="3200" dirty="0"/>
          </a:p>
        </p:txBody>
      </p:sp>
      <p:pic>
        <p:nvPicPr>
          <p:cNvPr id="128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875" y="291801"/>
            <a:ext cx="2073605" cy="4246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03240145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STK – kim jesteśmy?…"/>
          <p:cNvSpPr txBox="1"/>
          <p:nvPr/>
        </p:nvSpPr>
        <p:spPr>
          <a:xfrm>
            <a:off x="885700" y="1666893"/>
            <a:ext cx="778840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285743" indent="-285743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endParaRPr lang="pl-PL" sz="1800" b="1" dirty="0">
              <a:sym typeface="Gotham"/>
            </a:endParaRPr>
          </a:p>
        </p:txBody>
      </p:sp>
      <p:sp>
        <p:nvSpPr>
          <p:cNvPr id="121" name="Google Shape;85;p13"/>
          <p:cNvSpPr txBox="1">
            <a:spLocks noGrp="1"/>
          </p:cNvSpPr>
          <p:nvPr>
            <p:ph type="subTitle" sz="quarter" idx="1"/>
          </p:nvPr>
        </p:nvSpPr>
        <p:spPr>
          <a:xfrm>
            <a:off x="885700" y="708873"/>
            <a:ext cx="6935528" cy="1093294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0" indent="0" algn="l">
              <a:lnSpc>
                <a:spcPct val="120000"/>
              </a:lnSpc>
              <a:defRPr sz="4000" cap="all">
                <a:solidFill>
                  <a:srgbClr val="00A0AA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r>
              <a:rPr lang="pl-PL" sz="3500" b="1" dirty="0"/>
              <a:t>OPRACOWANIE WZORU UMOWY </a:t>
            </a:r>
          </a:p>
          <a:p>
            <a:r>
              <a:rPr lang="pl-PL" sz="3500" b="1" dirty="0"/>
              <a:t>O ŚWIADCZENIE USŁUG TŁUMACZENIA USTNEGO</a:t>
            </a:r>
          </a:p>
        </p:txBody>
      </p:sp>
      <p:sp>
        <p:nvSpPr>
          <p:cNvPr id="122" name="Prostokąt"/>
          <p:cNvSpPr/>
          <p:nvPr/>
        </p:nvSpPr>
        <p:spPr>
          <a:xfrm>
            <a:off x="-474134" y="191031"/>
            <a:ext cx="221158" cy="232304"/>
          </a:xfrm>
          <a:prstGeom prst="rect">
            <a:avLst/>
          </a:prstGeom>
          <a:solidFill>
            <a:srgbClr val="EDC95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EDC952"/>
                </a:solidFill>
              </a:defRPr>
            </a:pPr>
            <a:endParaRPr sz="1800"/>
          </a:p>
        </p:txBody>
      </p:sp>
      <p:pic>
        <p:nvPicPr>
          <p:cNvPr id="124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841" y="274326"/>
            <a:ext cx="2135878" cy="43740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PSTK – kim jesteśmy?…">
            <a:extLst>
              <a:ext uri="{FF2B5EF4-FFF2-40B4-BE49-F238E27FC236}">
                <a16:creationId xmlns:a16="http://schemas.microsoft.com/office/drawing/2014/main" id="{3AC59935-CCB3-4F24-92E2-C61992B39C8C}"/>
              </a:ext>
            </a:extLst>
          </p:cNvPr>
          <p:cNvSpPr txBox="1"/>
          <p:nvPr/>
        </p:nvSpPr>
        <p:spPr>
          <a:xfrm>
            <a:off x="885700" y="1666893"/>
            <a:ext cx="7788401" cy="4075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000" b="1" dirty="0">
                <a:sym typeface="Gotham"/>
              </a:rPr>
              <a:t>W odpowiedzi na potrzeby tłumaczy i tłumaczek konferencyjnych zespół PSTK (Wojciech Rynduch-Walecki, Aleksander Szojda-Pallado i Kamila </a:t>
            </a:r>
            <a:r>
              <a:rPr lang="pl-PL" sz="2000" b="1" dirty="0" err="1">
                <a:sym typeface="Gotham"/>
              </a:rPr>
              <a:t>Trajnerowicz</a:t>
            </a:r>
            <a:r>
              <a:rPr lang="pl-PL" sz="2000" b="1" dirty="0">
                <a:sym typeface="Gotham"/>
              </a:rPr>
              <a:t>) opracował wzór umowy o świadczenie usług tłumaczenia ustnego we współpracy z zaprzyjaźnioną kancelarią prawną (</a:t>
            </a:r>
            <a:r>
              <a:rPr lang="pl-PL" sz="2000" b="1" dirty="0" err="1">
                <a:sym typeface="Gotham"/>
              </a:rPr>
              <a:t>SoInLaw</a:t>
            </a:r>
            <a:r>
              <a:rPr lang="pl-PL" sz="2000" b="1" dirty="0">
                <a:sym typeface="Gotham"/>
              </a:rPr>
              <a:t> Weronika Bednarska, ekspertka z naszego Wieczoru z Ekspertem). </a:t>
            </a:r>
          </a:p>
          <a:p>
            <a:pPr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1600" b="1" dirty="0">
                <a:sym typeface="Gotham"/>
              </a:rPr>
              <a:t>Prace na ukończeniu, do udostępnienia koniec kwietnia br. w formie:</a:t>
            </a:r>
          </a:p>
          <a:p>
            <a:pPr marL="285743" indent="-285743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1600" b="1" dirty="0">
                <a:sym typeface="Gotham"/>
              </a:rPr>
              <a:t>pdf z logo PSTK</a:t>
            </a:r>
          </a:p>
          <a:p>
            <a:pPr marL="285743" indent="-285743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1600" b="1" dirty="0">
                <a:sym typeface="Gotham"/>
              </a:rPr>
              <a:t>wersja edytowalna (MS Word) bez logotypu do edycji</a:t>
            </a:r>
          </a:p>
          <a:p>
            <a:pPr marL="342892" indent="-342892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endParaRPr lang="pl-PL" sz="1600" b="1" dirty="0">
              <a:sym typeface="Gotham"/>
            </a:endParaRPr>
          </a:p>
          <a:p>
            <a:pPr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endParaRPr lang="pl-PL" sz="1800" b="1" dirty="0">
              <a:sym typeface="Gotham"/>
            </a:endParaRPr>
          </a:p>
          <a:p>
            <a:pPr marL="285743" indent="-285743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endParaRPr lang="pl-PL" sz="1800" b="1" dirty="0">
              <a:sym typeface="Gotham"/>
            </a:endParaRPr>
          </a:p>
          <a:p>
            <a:pPr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1800" i="1" dirty="0">
                <a:sym typeface="Gotham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564759026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STK – kim jesteśmy?…"/>
          <p:cNvSpPr txBox="1"/>
          <p:nvPr/>
        </p:nvSpPr>
        <p:spPr>
          <a:xfrm>
            <a:off x="885700" y="1666893"/>
            <a:ext cx="778840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285743" indent="-285743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endParaRPr lang="pl-PL" sz="1800" b="1" dirty="0">
              <a:sym typeface="Gotham"/>
            </a:endParaRPr>
          </a:p>
        </p:txBody>
      </p:sp>
      <p:sp>
        <p:nvSpPr>
          <p:cNvPr id="121" name="Google Shape;85;p13"/>
          <p:cNvSpPr txBox="1">
            <a:spLocks noGrp="1"/>
          </p:cNvSpPr>
          <p:nvPr>
            <p:ph type="subTitle" sz="quarter" idx="1"/>
          </p:nvPr>
        </p:nvSpPr>
        <p:spPr>
          <a:xfrm>
            <a:off x="885700" y="708873"/>
            <a:ext cx="6935528" cy="1093294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0" indent="0" algn="l">
              <a:lnSpc>
                <a:spcPct val="120000"/>
              </a:lnSpc>
              <a:defRPr sz="4000" cap="all">
                <a:solidFill>
                  <a:srgbClr val="00A0AA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r>
              <a:rPr lang="pl-PL" sz="3500" b="1" dirty="0"/>
              <a:t>OPRACOWANIE WZORU UMOWY </a:t>
            </a:r>
          </a:p>
          <a:p>
            <a:r>
              <a:rPr lang="pl-PL" sz="3500" b="1" dirty="0"/>
              <a:t>O ŚWIADCZENIE USŁUG TŁUMACZENIA USTNEGO</a:t>
            </a:r>
          </a:p>
        </p:txBody>
      </p:sp>
      <p:sp>
        <p:nvSpPr>
          <p:cNvPr id="122" name="Prostokąt"/>
          <p:cNvSpPr/>
          <p:nvPr/>
        </p:nvSpPr>
        <p:spPr>
          <a:xfrm>
            <a:off x="-474134" y="191031"/>
            <a:ext cx="221158" cy="232304"/>
          </a:xfrm>
          <a:prstGeom prst="rect">
            <a:avLst/>
          </a:prstGeom>
          <a:solidFill>
            <a:srgbClr val="EDC95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EDC952"/>
                </a:solidFill>
              </a:defRPr>
            </a:pPr>
            <a:endParaRPr sz="1800"/>
          </a:p>
        </p:txBody>
      </p:sp>
      <p:pic>
        <p:nvPicPr>
          <p:cNvPr id="124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841" y="274326"/>
            <a:ext cx="2135878" cy="43740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PSTK – kim jesteśmy?…">
            <a:extLst>
              <a:ext uri="{FF2B5EF4-FFF2-40B4-BE49-F238E27FC236}">
                <a16:creationId xmlns:a16="http://schemas.microsoft.com/office/drawing/2014/main" id="{3AC59935-CCB3-4F24-92E2-C61992B39C8C}"/>
              </a:ext>
            </a:extLst>
          </p:cNvPr>
          <p:cNvSpPr txBox="1"/>
          <p:nvPr/>
        </p:nvSpPr>
        <p:spPr>
          <a:xfrm>
            <a:off x="885700" y="1666893"/>
            <a:ext cx="7788401" cy="333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000" b="1" dirty="0">
                <a:sym typeface="Gotham"/>
              </a:rPr>
              <a:t>Struktura:</a:t>
            </a:r>
          </a:p>
          <a:p>
            <a:pPr marL="257175" indent="-257175"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000" b="1" dirty="0" err="1">
                <a:sym typeface="Gotham"/>
              </a:rPr>
              <a:t>OWU</a:t>
            </a:r>
            <a:endParaRPr lang="pl-PL" sz="2000" b="1" dirty="0">
              <a:sym typeface="Gotham"/>
            </a:endParaRPr>
          </a:p>
          <a:p>
            <a:pPr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1600" b="1" dirty="0">
                <a:solidFill>
                  <a:srgbClr val="266298"/>
                </a:solidFill>
                <a:latin typeface="Calibri" panose="020F0502020204030204"/>
                <a:sym typeface="Gotham"/>
              </a:rPr>
              <a:t>	Czyli to wszystko, co najważniejsze: definicje, zakres odpowiedzialności klienta i 	tłumacza, prawo autorskie, </a:t>
            </a:r>
            <a:r>
              <a:rPr lang="pl-PL" sz="1600" b="1" dirty="0" err="1">
                <a:solidFill>
                  <a:srgbClr val="266298"/>
                </a:solidFill>
                <a:latin typeface="Calibri" panose="020F0502020204030204"/>
                <a:sym typeface="Gotham"/>
              </a:rPr>
              <a:t>RODO</a:t>
            </a:r>
            <a:r>
              <a:rPr lang="pl-PL" sz="1600" b="1" dirty="0">
                <a:solidFill>
                  <a:srgbClr val="266298"/>
                </a:solidFill>
                <a:latin typeface="Calibri" panose="020F0502020204030204"/>
                <a:sym typeface="Gotham"/>
              </a:rPr>
              <a:t>, klauzule anulacyjne itp.</a:t>
            </a:r>
            <a:endParaRPr lang="pl-PL" sz="2000" b="1" dirty="0">
              <a:solidFill>
                <a:srgbClr val="266298"/>
              </a:solidFill>
              <a:sym typeface="Gotham"/>
            </a:endParaRPr>
          </a:p>
          <a:p>
            <a:pPr marL="257175" indent="-257175"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000" b="1" dirty="0">
                <a:sym typeface="Gotham"/>
              </a:rPr>
              <a:t>Umowa</a:t>
            </a:r>
          </a:p>
          <a:p>
            <a:pPr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1600" b="1" dirty="0">
                <a:solidFill>
                  <a:srgbClr val="266298"/>
                </a:solidFill>
                <a:latin typeface="Calibri" panose="020F0502020204030204"/>
                <a:sym typeface="Gotham"/>
              </a:rPr>
              <a:t>	Krótka umowa „blankietowa”, zawierająca tylko elementy zmienne i ceny</a:t>
            </a:r>
            <a:br>
              <a:rPr lang="pl-PL" sz="1600" b="1" dirty="0">
                <a:solidFill>
                  <a:srgbClr val="266298"/>
                </a:solidFill>
                <a:latin typeface="Calibri" panose="020F0502020204030204"/>
                <a:sym typeface="Gotham"/>
              </a:rPr>
            </a:br>
            <a:r>
              <a:rPr lang="pl-PL" sz="1600" b="1" dirty="0">
                <a:solidFill>
                  <a:srgbClr val="266298"/>
                </a:solidFill>
                <a:latin typeface="Calibri" panose="020F0502020204030204"/>
                <a:sym typeface="Gotham"/>
              </a:rPr>
              <a:t>	+ odwołanie do </a:t>
            </a:r>
            <a:r>
              <a:rPr lang="pl-PL" sz="1600" b="1" dirty="0" err="1">
                <a:solidFill>
                  <a:srgbClr val="266298"/>
                </a:solidFill>
                <a:latin typeface="Calibri" panose="020F0502020204030204"/>
                <a:sym typeface="Gotham"/>
              </a:rPr>
              <a:t>OWU</a:t>
            </a:r>
            <a:endParaRPr lang="pl-PL" sz="2000" b="1" dirty="0">
              <a:sym typeface="Gotham"/>
            </a:endParaRPr>
          </a:p>
          <a:p>
            <a:pPr marL="257175" indent="-257175"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000" b="1" dirty="0" err="1">
                <a:sym typeface="Gotham"/>
              </a:rPr>
              <a:t>NDA</a:t>
            </a:r>
            <a:endParaRPr lang="pl-PL" sz="1600" b="1" dirty="0">
              <a:sym typeface="Gotham"/>
            </a:endParaRPr>
          </a:p>
          <a:p>
            <a:pPr marL="985838" indent="-985838"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1600" b="1" dirty="0">
                <a:solidFill>
                  <a:srgbClr val="266298"/>
                </a:solidFill>
                <a:latin typeface="Calibri" panose="020F0502020204030204"/>
                <a:sym typeface="Gotham"/>
              </a:rPr>
              <a:t>	Odrębna umowa o dochowaniu poufności, która może być zastosowana na etapie negocjacji, jako dodatkowe uzupełnienie na żądanie klienta lub wcale ;)</a:t>
            </a:r>
            <a:endParaRPr lang="pl-PL" sz="2000" b="1" dirty="0">
              <a:solidFill>
                <a:srgbClr val="266298"/>
              </a:solidFill>
              <a:sym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2906793358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STK – kim jesteśmy?…"/>
          <p:cNvSpPr txBox="1"/>
          <p:nvPr/>
        </p:nvSpPr>
        <p:spPr>
          <a:xfrm>
            <a:off x="885700" y="1666893"/>
            <a:ext cx="778840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285743" indent="-285743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endParaRPr lang="pl-PL" sz="1800" b="1" dirty="0">
              <a:sym typeface="Gotham"/>
            </a:endParaRPr>
          </a:p>
        </p:txBody>
      </p:sp>
      <p:sp>
        <p:nvSpPr>
          <p:cNvPr id="121" name="Google Shape;85;p13"/>
          <p:cNvSpPr txBox="1">
            <a:spLocks noGrp="1"/>
          </p:cNvSpPr>
          <p:nvPr>
            <p:ph type="subTitle" sz="quarter" idx="1"/>
          </p:nvPr>
        </p:nvSpPr>
        <p:spPr>
          <a:xfrm>
            <a:off x="885700" y="708873"/>
            <a:ext cx="7237368" cy="10932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defRPr sz="4000" cap="all">
                <a:solidFill>
                  <a:srgbClr val="00A0AA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r>
              <a:rPr lang="pl-PL" sz="2200" b="1" dirty="0"/>
              <a:t>Nowa STRONA INTERNETOWA Z WYSZUKIWARKĄ TŁUMACZY</a:t>
            </a:r>
          </a:p>
        </p:txBody>
      </p:sp>
      <p:sp>
        <p:nvSpPr>
          <p:cNvPr id="122" name="Prostokąt"/>
          <p:cNvSpPr/>
          <p:nvPr/>
        </p:nvSpPr>
        <p:spPr>
          <a:xfrm>
            <a:off x="-474134" y="191031"/>
            <a:ext cx="221158" cy="232304"/>
          </a:xfrm>
          <a:prstGeom prst="rect">
            <a:avLst/>
          </a:prstGeom>
          <a:solidFill>
            <a:srgbClr val="EDC95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EDC952"/>
                </a:solidFill>
              </a:defRPr>
            </a:pPr>
            <a:endParaRPr sz="1800"/>
          </a:p>
        </p:txBody>
      </p:sp>
      <p:pic>
        <p:nvPicPr>
          <p:cNvPr id="124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841" y="274326"/>
            <a:ext cx="2135878" cy="43740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PSTK – kim jesteśmy?…">
            <a:extLst>
              <a:ext uri="{FF2B5EF4-FFF2-40B4-BE49-F238E27FC236}">
                <a16:creationId xmlns:a16="http://schemas.microsoft.com/office/drawing/2014/main" id="{3AC59935-CCB3-4F24-92E2-C61992B39C8C}"/>
              </a:ext>
            </a:extLst>
          </p:cNvPr>
          <p:cNvSpPr txBox="1"/>
          <p:nvPr/>
        </p:nvSpPr>
        <p:spPr>
          <a:xfrm>
            <a:off x="885700" y="1666893"/>
            <a:ext cx="7788401" cy="333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000" b="1" dirty="0">
                <a:sym typeface="Gotham"/>
              </a:rPr>
              <a:t>Struktura:</a:t>
            </a:r>
          </a:p>
          <a:p>
            <a:pPr marL="257175" indent="-257175"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000" b="1" dirty="0" err="1">
                <a:sym typeface="Gotham"/>
              </a:rPr>
              <a:t>OWU</a:t>
            </a:r>
            <a:endParaRPr lang="pl-PL" sz="2000" b="1" dirty="0">
              <a:sym typeface="Gotham"/>
            </a:endParaRPr>
          </a:p>
          <a:p>
            <a:pPr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1600" b="1" dirty="0">
                <a:solidFill>
                  <a:srgbClr val="266298"/>
                </a:solidFill>
                <a:latin typeface="Calibri" panose="020F0502020204030204"/>
                <a:sym typeface="Gotham"/>
              </a:rPr>
              <a:t>	Czyli to wszystko, co najważniejsze: definicje, zakres odpowiedzialności klienta i 	tłumacza, prawo autorskie, </a:t>
            </a:r>
            <a:r>
              <a:rPr lang="pl-PL" sz="1600" b="1" dirty="0" err="1">
                <a:solidFill>
                  <a:srgbClr val="266298"/>
                </a:solidFill>
                <a:latin typeface="Calibri" panose="020F0502020204030204"/>
                <a:sym typeface="Gotham"/>
              </a:rPr>
              <a:t>RODO</a:t>
            </a:r>
            <a:r>
              <a:rPr lang="pl-PL" sz="1600" b="1" dirty="0">
                <a:solidFill>
                  <a:srgbClr val="266298"/>
                </a:solidFill>
                <a:latin typeface="Calibri" panose="020F0502020204030204"/>
                <a:sym typeface="Gotham"/>
              </a:rPr>
              <a:t>, klauzule anulacyjne itp.</a:t>
            </a:r>
            <a:endParaRPr lang="pl-PL" sz="2000" b="1" dirty="0">
              <a:solidFill>
                <a:srgbClr val="266298"/>
              </a:solidFill>
              <a:sym typeface="Gotham"/>
            </a:endParaRPr>
          </a:p>
          <a:p>
            <a:pPr marL="257175" indent="-257175"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000" b="1" dirty="0">
                <a:sym typeface="Gotham"/>
              </a:rPr>
              <a:t>Umowa</a:t>
            </a:r>
          </a:p>
          <a:p>
            <a:pPr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1600" b="1" dirty="0">
                <a:solidFill>
                  <a:srgbClr val="266298"/>
                </a:solidFill>
                <a:latin typeface="Calibri" panose="020F0502020204030204"/>
                <a:sym typeface="Gotham"/>
              </a:rPr>
              <a:t>	Krótka umowa „blankietowa”, zawierająca tylko elementy zmienne i ceny</a:t>
            </a:r>
            <a:br>
              <a:rPr lang="pl-PL" sz="1600" b="1" dirty="0">
                <a:solidFill>
                  <a:srgbClr val="266298"/>
                </a:solidFill>
                <a:latin typeface="Calibri" panose="020F0502020204030204"/>
                <a:sym typeface="Gotham"/>
              </a:rPr>
            </a:br>
            <a:r>
              <a:rPr lang="pl-PL" sz="1600" b="1" dirty="0">
                <a:solidFill>
                  <a:srgbClr val="266298"/>
                </a:solidFill>
                <a:latin typeface="Calibri" panose="020F0502020204030204"/>
                <a:sym typeface="Gotham"/>
              </a:rPr>
              <a:t>	+ odwołanie do </a:t>
            </a:r>
            <a:r>
              <a:rPr lang="pl-PL" sz="1600" b="1" dirty="0" err="1">
                <a:solidFill>
                  <a:srgbClr val="266298"/>
                </a:solidFill>
                <a:latin typeface="Calibri" panose="020F0502020204030204"/>
                <a:sym typeface="Gotham"/>
              </a:rPr>
              <a:t>OWU</a:t>
            </a:r>
            <a:endParaRPr lang="pl-PL" sz="2000" b="1" dirty="0">
              <a:sym typeface="Gotham"/>
            </a:endParaRPr>
          </a:p>
          <a:p>
            <a:pPr marL="257175" indent="-257175"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000" b="1" dirty="0" err="1">
                <a:sym typeface="Gotham"/>
              </a:rPr>
              <a:t>NDA</a:t>
            </a:r>
            <a:endParaRPr lang="pl-PL" sz="1600" b="1" dirty="0">
              <a:sym typeface="Gotham"/>
            </a:endParaRPr>
          </a:p>
          <a:p>
            <a:pPr marL="985838" indent="-985838"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1600" b="1" dirty="0">
                <a:solidFill>
                  <a:srgbClr val="266298"/>
                </a:solidFill>
                <a:latin typeface="Calibri" panose="020F0502020204030204"/>
                <a:sym typeface="Gotham"/>
              </a:rPr>
              <a:t>	Odrębna umowa o dochowaniu poufności, która może być zastosowana na etapie negocjacji, jako dodatkowe uzupełnienie na żądanie klienta lub wcale ;)</a:t>
            </a:r>
            <a:endParaRPr lang="pl-PL" sz="2000" b="1" dirty="0">
              <a:solidFill>
                <a:srgbClr val="266298"/>
              </a:solidFill>
              <a:sym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466461233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STK – kim jesteśmy?…"/>
          <p:cNvSpPr txBox="1"/>
          <p:nvPr/>
        </p:nvSpPr>
        <p:spPr>
          <a:xfrm>
            <a:off x="885700" y="1666893"/>
            <a:ext cx="778840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285743" indent="-285743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endParaRPr lang="pl-PL" sz="1800" b="1" dirty="0">
              <a:sym typeface="Gotham"/>
            </a:endParaRPr>
          </a:p>
        </p:txBody>
      </p:sp>
      <p:sp>
        <p:nvSpPr>
          <p:cNvPr id="121" name="Google Shape;85;p13"/>
          <p:cNvSpPr txBox="1">
            <a:spLocks noGrp="1"/>
          </p:cNvSpPr>
          <p:nvPr>
            <p:ph type="subTitle" sz="quarter" idx="1"/>
          </p:nvPr>
        </p:nvSpPr>
        <p:spPr>
          <a:xfrm>
            <a:off x="885700" y="708873"/>
            <a:ext cx="7372600" cy="1093294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0" indent="0" algn="l">
              <a:lnSpc>
                <a:spcPct val="120000"/>
              </a:lnSpc>
              <a:defRPr sz="4000" cap="all">
                <a:solidFill>
                  <a:srgbClr val="00A0AA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r>
              <a:rPr lang="pl-PL" sz="3500" b="1" dirty="0"/>
              <a:t>IMPREZA INTEGRACYJNA ŚRODOWISKA TŁUMACZY</a:t>
            </a:r>
          </a:p>
          <a:p>
            <a:r>
              <a:rPr lang="pl-PL" sz="3500" b="1" dirty="0"/>
              <a:t> – FORUM EKONOMICZNE KARPACZ 2022</a:t>
            </a:r>
          </a:p>
        </p:txBody>
      </p:sp>
      <p:sp>
        <p:nvSpPr>
          <p:cNvPr id="122" name="Prostokąt"/>
          <p:cNvSpPr/>
          <p:nvPr/>
        </p:nvSpPr>
        <p:spPr>
          <a:xfrm>
            <a:off x="-474134" y="191031"/>
            <a:ext cx="221158" cy="232304"/>
          </a:xfrm>
          <a:prstGeom prst="rect">
            <a:avLst/>
          </a:prstGeom>
          <a:solidFill>
            <a:srgbClr val="EDC95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EDC952"/>
                </a:solidFill>
              </a:defRPr>
            </a:pPr>
            <a:endParaRPr sz="1800"/>
          </a:p>
        </p:txBody>
      </p:sp>
      <p:pic>
        <p:nvPicPr>
          <p:cNvPr id="124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841" y="274326"/>
            <a:ext cx="2135878" cy="437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85B6DD9-8177-4FE2-8CA3-0F91A58CE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63" y="1966086"/>
            <a:ext cx="4520719" cy="317741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F3AE2FB-993A-4836-A30B-EEF26917ED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56" y="1966086"/>
            <a:ext cx="4634144" cy="317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2849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STK – kim jesteśmy?…"/>
          <p:cNvSpPr txBox="1"/>
          <p:nvPr/>
        </p:nvSpPr>
        <p:spPr>
          <a:xfrm>
            <a:off x="885699" y="1666892"/>
            <a:ext cx="778840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endParaRPr lang="pl-PL" sz="1800" b="1" dirty="0">
              <a:sym typeface="Gotham"/>
            </a:endParaRPr>
          </a:p>
        </p:txBody>
      </p:sp>
      <p:sp>
        <p:nvSpPr>
          <p:cNvPr id="122" name="Prostokąt"/>
          <p:cNvSpPr/>
          <p:nvPr/>
        </p:nvSpPr>
        <p:spPr>
          <a:xfrm>
            <a:off x="-474134" y="191030"/>
            <a:ext cx="221158" cy="232304"/>
          </a:xfrm>
          <a:prstGeom prst="rect">
            <a:avLst/>
          </a:prstGeom>
          <a:solidFill>
            <a:srgbClr val="EDC95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EDC952"/>
                </a:solidFill>
              </a:defRPr>
            </a:pPr>
            <a:endParaRPr/>
          </a:p>
        </p:txBody>
      </p:sp>
      <p:pic>
        <p:nvPicPr>
          <p:cNvPr id="124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840" y="274325"/>
            <a:ext cx="2135878" cy="43740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0" name="Wykres 9">
            <a:extLst>
              <a:ext uri="{FF2B5EF4-FFF2-40B4-BE49-F238E27FC236}">
                <a16:creationId xmlns:a16="http://schemas.microsoft.com/office/drawing/2014/main" id="{878958CA-601D-4A0E-89CF-826A16498E8C}"/>
              </a:ext>
            </a:extLst>
          </p:cNvPr>
          <p:cNvGraphicFramePr>
            <a:graphicFrameLocks/>
          </p:cNvGraphicFramePr>
          <p:nvPr/>
        </p:nvGraphicFramePr>
        <p:xfrm>
          <a:off x="1426123" y="1158969"/>
          <a:ext cx="6541770" cy="3001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A943FE01-989A-4B27-90FD-A36ADED21B0D}"/>
              </a:ext>
            </a:extLst>
          </p:cNvPr>
          <p:cNvGraphicFramePr>
            <a:graphicFrameLocks/>
          </p:cNvGraphicFramePr>
          <p:nvPr/>
        </p:nvGraphicFramePr>
        <p:xfrm>
          <a:off x="1250950" y="1066006"/>
          <a:ext cx="6642100" cy="3011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65905624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rostokąt"/>
          <p:cNvSpPr/>
          <p:nvPr/>
        </p:nvSpPr>
        <p:spPr>
          <a:xfrm>
            <a:off x="-12700" y="-19050"/>
            <a:ext cx="9169400" cy="5181600"/>
          </a:xfrm>
          <a:prstGeom prst="rect">
            <a:avLst/>
          </a:prstGeom>
          <a:solidFill>
            <a:srgbClr val="00A0AA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00A0AA"/>
                </a:solidFill>
              </a:defRPr>
            </a:pPr>
            <a:endParaRPr/>
          </a:p>
        </p:txBody>
      </p:sp>
      <p:sp>
        <p:nvSpPr>
          <p:cNvPr id="127" name="Google Shape;84;p13"/>
          <p:cNvSpPr txBox="1">
            <a:spLocks noGrp="1"/>
          </p:cNvSpPr>
          <p:nvPr>
            <p:ph type="ctrTitle"/>
          </p:nvPr>
        </p:nvSpPr>
        <p:spPr>
          <a:xfrm>
            <a:off x="1143000" y="2201333"/>
            <a:ext cx="6858000" cy="40894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7" algn="ctr">
              <a:defRPr sz="3500">
                <a:solidFill>
                  <a:srgbClr val="FFFFFF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br>
              <a:rPr lang="pl-PL" dirty="0"/>
            </a:br>
            <a:br>
              <a:rPr lang="pl-PL" dirty="0"/>
            </a:br>
            <a:r>
              <a:rPr lang="pl-PL" sz="9800" dirty="0"/>
              <a:t>200 dni*</a:t>
            </a:r>
            <a:br>
              <a:rPr lang="pl-PL" dirty="0"/>
            </a:br>
            <a:br>
              <a:rPr lang="pl-PL" dirty="0"/>
            </a:br>
            <a:r>
              <a:rPr lang="pl-PL" dirty="0"/>
              <a:t>liczba dni pracy członków Zarządu na rzecz PSTK w 2020 – 2022 (marzec) </a:t>
            </a:r>
            <a:br>
              <a:rPr lang="pl-PL" dirty="0"/>
            </a:br>
            <a:r>
              <a:rPr lang="pl-PL" dirty="0"/>
              <a:t>*</a:t>
            </a:r>
            <a:r>
              <a:rPr lang="pl-PL" sz="1400" dirty="0"/>
              <a:t>obliczona na podstawie zestawień godzinowych (</a:t>
            </a:r>
            <a:r>
              <a:rPr lang="pl-PL" sz="1400" dirty="0" err="1"/>
              <a:t>timesheets</a:t>
            </a:r>
            <a:r>
              <a:rPr lang="pl-PL" sz="1400" dirty="0"/>
              <a:t>) członków Zarządu</a:t>
            </a:r>
            <a:br>
              <a:rPr lang="pl-PL" dirty="0"/>
            </a:br>
            <a:br>
              <a:rPr lang="pl-PL" sz="3200" dirty="0"/>
            </a:br>
            <a:br>
              <a:rPr lang="pl-PL" sz="3200" dirty="0"/>
            </a:br>
            <a:br>
              <a:rPr lang="pl-PL" sz="3200" dirty="0"/>
            </a:br>
            <a:br>
              <a:rPr lang="pl-PL" sz="3200" dirty="0"/>
            </a:br>
            <a:br>
              <a:rPr lang="pl-PL" sz="3200" dirty="0"/>
            </a:br>
            <a:endParaRPr sz="3200" dirty="0"/>
          </a:p>
        </p:txBody>
      </p:sp>
      <p:pic>
        <p:nvPicPr>
          <p:cNvPr id="128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875" y="291801"/>
            <a:ext cx="2073605" cy="4246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16804336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rostokąt"/>
          <p:cNvSpPr/>
          <p:nvPr/>
        </p:nvSpPr>
        <p:spPr>
          <a:xfrm>
            <a:off x="-12700" y="-19050"/>
            <a:ext cx="9169400" cy="5181600"/>
          </a:xfrm>
          <a:prstGeom prst="rect">
            <a:avLst/>
          </a:prstGeom>
          <a:solidFill>
            <a:srgbClr val="00A0AA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00A0AA"/>
                </a:solidFill>
              </a:defRPr>
            </a:pPr>
            <a:endParaRPr/>
          </a:p>
        </p:txBody>
      </p:sp>
      <p:sp>
        <p:nvSpPr>
          <p:cNvPr id="127" name="Google Shape;84;p13"/>
          <p:cNvSpPr txBox="1">
            <a:spLocks noGrp="1"/>
          </p:cNvSpPr>
          <p:nvPr>
            <p:ph type="ctrTitle"/>
          </p:nvPr>
        </p:nvSpPr>
        <p:spPr>
          <a:xfrm>
            <a:off x="1143000" y="3582544"/>
            <a:ext cx="6858000" cy="387269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7" algn="ctr">
              <a:lnSpc>
                <a:spcPct val="100000"/>
              </a:lnSpc>
              <a:defRPr sz="3500">
                <a:solidFill>
                  <a:srgbClr val="FFFFFF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r>
              <a:rPr lang="pl-PL" b="1" dirty="0"/>
              <a:t>CZASOCHŁONNE </a:t>
            </a:r>
            <a:br>
              <a:rPr lang="pl-PL" b="1" dirty="0"/>
            </a:br>
            <a:r>
              <a:rPr lang="pl-PL" b="1" dirty="0"/>
              <a:t>MAŁO WIDOCZNE I NIEWDZIĘCZNE CZYNNOŚCI ZARZĄDCZE….</a:t>
            </a:r>
            <a:br>
              <a:rPr lang="pl-PL" dirty="0"/>
            </a:br>
            <a:br>
              <a:rPr lang="pl-PL" sz="3100" dirty="0"/>
            </a:br>
            <a:r>
              <a:rPr lang="pl-PL" sz="2200" b="1" i="1" dirty="0"/>
              <a:t>sprawy bankowe/ sprawy formalno-prawne (protokoły, KRS)/ sprawozdania Zarządu/ przelewy/ weryfikacja pism i tekstów/ grafika/ prowadzenie </a:t>
            </a:r>
            <a:r>
              <a:rPr lang="pl-PL" sz="2200" b="1" i="1" dirty="0" err="1"/>
              <a:t>fanpagy</a:t>
            </a:r>
            <a:r>
              <a:rPr lang="pl-PL" sz="2200" b="1" i="1" dirty="0"/>
              <a:t> (FB i LI)/ odpowiadanie na zapytania/ ustalenia i planowanie</a:t>
            </a:r>
            <a:br>
              <a:rPr lang="pl-PL" dirty="0"/>
            </a:br>
            <a:br>
              <a:rPr lang="pl-PL" dirty="0"/>
            </a:br>
            <a:br>
              <a:rPr lang="pl-PL" sz="3200" dirty="0"/>
            </a:br>
            <a:br>
              <a:rPr lang="pl-PL" sz="3200" dirty="0"/>
            </a:br>
            <a:br>
              <a:rPr lang="pl-PL" sz="3200" dirty="0"/>
            </a:br>
            <a:br>
              <a:rPr lang="pl-PL" sz="3200" dirty="0"/>
            </a:br>
            <a:br>
              <a:rPr lang="pl-PL" sz="3200" dirty="0"/>
            </a:br>
            <a:endParaRPr sz="3200" dirty="0"/>
          </a:p>
        </p:txBody>
      </p:sp>
      <p:pic>
        <p:nvPicPr>
          <p:cNvPr id="128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875" y="291801"/>
            <a:ext cx="2073605" cy="4246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43430295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rostokąt"/>
          <p:cNvSpPr/>
          <p:nvPr/>
        </p:nvSpPr>
        <p:spPr>
          <a:xfrm>
            <a:off x="-25400" y="-38101"/>
            <a:ext cx="9169400" cy="5181601"/>
          </a:xfrm>
          <a:prstGeom prst="rect">
            <a:avLst/>
          </a:prstGeom>
          <a:solidFill>
            <a:srgbClr val="10528E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76" name="Google Shape;84;p13"/>
          <p:cNvSpPr txBox="1">
            <a:spLocks noGrp="1"/>
          </p:cNvSpPr>
          <p:nvPr>
            <p:ph type="ctrTitle"/>
          </p:nvPr>
        </p:nvSpPr>
        <p:spPr>
          <a:xfrm>
            <a:off x="1092199" y="465668"/>
            <a:ext cx="7516341" cy="645411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7">
              <a:defRPr sz="4500">
                <a:solidFill>
                  <a:srgbClr val="FFFFFF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lang="pl-PL" dirty="0">
                <a:solidFill>
                  <a:schemeClr val="bg1"/>
                </a:solidFill>
              </a:rPr>
              <a:t>Szczególne podziękowania:</a:t>
            </a:r>
            <a:br>
              <a:rPr lang="pl-PL" dirty="0">
                <a:solidFill>
                  <a:schemeClr val="bg1"/>
                </a:solidFill>
              </a:rPr>
            </a:br>
            <a:br>
              <a:rPr lang="pl-PL" dirty="0">
                <a:solidFill>
                  <a:schemeClr val="bg1"/>
                </a:solidFill>
              </a:rPr>
            </a:br>
            <a:br>
              <a:rPr lang="pl-PL" dirty="0">
                <a:solidFill>
                  <a:schemeClr val="bg1"/>
                </a:solidFill>
              </a:rPr>
            </a:br>
            <a:r>
              <a:rPr lang="pl-PL" sz="1800" b="1" dirty="0">
                <a:solidFill>
                  <a:schemeClr val="bg1"/>
                </a:solidFill>
              </a:rPr>
              <a:t>ZOFIA SĘK </a:t>
            </a:r>
            <a:r>
              <a:rPr lang="pl-PL" sz="1800" dirty="0">
                <a:solidFill>
                  <a:schemeClr val="bg1"/>
                </a:solidFill>
              </a:rPr>
              <a:t>– moderacja Kawy z PSTK</a:t>
            </a:r>
            <a:br>
              <a:rPr lang="pl-PL" sz="1800" dirty="0">
                <a:solidFill>
                  <a:schemeClr val="bg1"/>
                </a:solidFill>
              </a:rPr>
            </a:br>
            <a:r>
              <a:rPr lang="pl-PL" sz="1800" b="1" dirty="0"/>
              <a:t>DIANA JANKOWIAK </a:t>
            </a:r>
            <a:r>
              <a:rPr lang="pl-PL" sz="1800" dirty="0"/>
              <a:t>– </a:t>
            </a:r>
            <a:r>
              <a:rPr lang="pl-PL" sz="1800" dirty="0" err="1"/>
              <a:t>social</a:t>
            </a:r>
            <a:r>
              <a:rPr lang="pl-PL" sz="1800" dirty="0"/>
              <a:t> media, praca przy stronie PSTK, UX</a:t>
            </a:r>
            <a:br>
              <a:rPr lang="pl-PL" sz="1800" dirty="0"/>
            </a:br>
            <a:r>
              <a:rPr lang="pl-PL" sz="1800" b="1" dirty="0">
                <a:solidFill>
                  <a:schemeClr val="bg1"/>
                </a:solidFill>
              </a:rPr>
              <a:t>ALEKSANDER SZOJDA-PALLADO </a:t>
            </a:r>
            <a:r>
              <a:rPr lang="pl-PL" sz="1800" dirty="0">
                <a:solidFill>
                  <a:schemeClr val="bg1"/>
                </a:solidFill>
              </a:rPr>
              <a:t>– kreatywne pomysły, </a:t>
            </a:r>
            <a:r>
              <a:rPr lang="pl-PL" sz="1800" dirty="0" err="1">
                <a:solidFill>
                  <a:schemeClr val="bg1"/>
                </a:solidFill>
              </a:rPr>
              <a:t>webinar</a:t>
            </a:r>
            <a:r>
              <a:rPr lang="pl-PL" sz="1800" dirty="0">
                <a:solidFill>
                  <a:schemeClr val="bg1"/>
                </a:solidFill>
              </a:rPr>
              <a:t>, projekt umów</a:t>
            </a:r>
            <a:br>
              <a:rPr lang="pl-PL" sz="1800" dirty="0">
                <a:solidFill>
                  <a:schemeClr val="bg1"/>
                </a:solidFill>
              </a:rPr>
            </a:br>
            <a:r>
              <a:rPr lang="pl-PL" sz="1800" b="1" dirty="0">
                <a:solidFill>
                  <a:schemeClr val="bg1"/>
                </a:solidFill>
              </a:rPr>
              <a:t>PIOTR KRASNOWOSKI – </a:t>
            </a:r>
            <a:r>
              <a:rPr lang="pl-PL" sz="1800" dirty="0">
                <a:solidFill>
                  <a:schemeClr val="bg1"/>
                </a:solidFill>
              </a:rPr>
              <a:t>wsparcie organizacyjne, </a:t>
            </a:r>
            <a:r>
              <a:rPr lang="pl-PL" sz="1800" dirty="0" err="1">
                <a:solidFill>
                  <a:schemeClr val="bg1"/>
                </a:solidFill>
              </a:rPr>
              <a:t>webinar</a:t>
            </a:r>
            <a:r>
              <a:rPr lang="pl-PL" sz="1800" dirty="0">
                <a:solidFill>
                  <a:schemeClr val="bg1"/>
                </a:solidFill>
              </a:rPr>
              <a:t>, moderacja Kawy</a:t>
            </a:r>
            <a:br>
              <a:rPr lang="pl-PL" sz="1800" dirty="0">
                <a:solidFill>
                  <a:schemeClr val="bg1"/>
                </a:solidFill>
              </a:rPr>
            </a:br>
            <a:r>
              <a:rPr lang="pl-PL" sz="1800" b="1" dirty="0">
                <a:solidFill>
                  <a:schemeClr val="bg1"/>
                </a:solidFill>
              </a:rPr>
              <a:t>AGNIESZKA SABABADY </a:t>
            </a:r>
            <a:r>
              <a:rPr lang="pl-PL" sz="1800" dirty="0">
                <a:solidFill>
                  <a:schemeClr val="bg1"/>
                </a:solidFill>
              </a:rPr>
              <a:t>- </a:t>
            </a:r>
            <a:r>
              <a:rPr lang="pl-PL" sz="1800" dirty="0" err="1">
                <a:solidFill>
                  <a:schemeClr val="bg1"/>
                </a:solidFill>
              </a:rPr>
              <a:t>webinar</a:t>
            </a:r>
            <a:br>
              <a:rPr lang="pl-PL" sz="1800" dirty="0"/>
            </a:br>
            <a:r>
              <a:rPr lang="pl-PL" sz="1800" b="1" dirty="0"/>
              <a:t>LESZEK KRÓL </a:t>
            </a:r>
            <a:r>
              <a:rPr lang="pl-PL" sz="1800" dirty="0"/>
              <a:t>– pogotowie przetargowe</a:t>
            </a:r>
            <a:br>
              <a:rPr lang="pl-PL" sz="1800" dirty="0"/>
            </a:br>
            <a:r>
              <a:rPr lang="pl-PL" sz="1800" b="1" dirty="0"/>
              <a:t>KAMILA TRAJNEROWICZ </a:t>
            </a:r>
            <a:r>
              <a:rPr lang="pl-PL" sz="1800" dirty="0"/>
              <a:t>– użyczanie licencji/pomoc techniczna, projekt umów</a:t>
            </a:r>
            <a:br>
              <a:rPr lang="pl-PL" sz="1800" dirty="0"/>
            </a:br>
            <a:r>
              <a:rPr lang="pl-PL" sz="1800" b="1" dirty="0"/>
              <a:t>KAROLINA JARMOŁOWSKA, DAGMARA WOLSKA, AGNIESZKA ZIAJKA-MAŁECKA </a:t>
            </a:r>
            <a:r>
              <a:rPr lang="pl-PL" sz="1800" dirty="0"/>
              <a:t>– opracowanie materiałów na szkolenie przetargowe</a:t>
            </a:r>
            <a:br>
              <a:rPr lang="pl-PL" sz="1800" dirty="0"/>
            </a:br>
            <a:r>
              <a:rPr lang="pl-PL" sz="1800" b="1" dirty="0"/>
              <a:t>MODERATORZY I MODERATORKI KAWY Z PSTK: </a:t>
            </a:r>
            <a:r>
              <a:rPr lang="pl-PL" sz="1800" dirty="0"/>
              <a:t>Anna Chwedczuk-Szulc, Danuta </a:t>
            </a:r>
            <a:r>
              <a:rPr lang="pl-PL" sz="1800" dirty="0" err="1"/>
              <a:t>Przepiórkowska</a:t>
            </a:r>
            <a:r>
              <a:rPr lang="pl-PL" sz="1800" dirty="0"/>
              <a:t>, Magdalena </a:t>
            </a:r>
            <a:r>
              <a:rPr lang="pl-PL" sz="1800" dirty="0" err="1"/>
              <a:t>Macińska</a:t>
            </a:r>
            <a:r>
              <a:rPr lang="pl-PL" sz="1800" dirty="0"/>
              <a:t>, Agnieszka </a:t>
            </a:r>
            <a:r>
              <a:rPr lang="pl-PL" sz="1800" dirty="0" err="1"/>
              <a:t>Ziajka</a:t>
            </a:r>
            <a:r>
              <a:rPr lang="pl-PL" sz="1800" dirty="0"/>
              <a:t>-Małecka</a:t>
            </a:r>
            <a:br>
              <a:rPr lang="pl-PL" sz="1800" dirty="0"/>
            </a:br>
            <a:br>
              <a:rPr lang="pl-PL" sz="1800" dirty="0"/>
            </a:br>
            <a:br>
              <a:rPr lang="pl-PL" sz="2000" dirty="0"/>
            </a:br>
            <a:br>
              <a:rPr lang="pl-PL" dirty="0">
                <a:solidFill>
                  <a:schemeClr val="bg1"/>
                </a:solidFill>
              </a:rPr>
            </a:br>
            <a:br>
              <a:rPr lang="pl-PL" dirty="0">
                <a:solidFill>
                  <a:schemeClr val="bg1"/>
                </a:solidFill>
              </a:rPr>
            </a:br>
            <a:br>
              <a:rPr lang="pl-PL" sz="2400" dirty="0">
                <a:solidFill>
                  <a:schemeClr val="bg1"/>
                </a:solidFill>
              </a:rPr>
            </a:br>
            <a:br>
              <a:rPr lang="pl-PL" sz="2400" dirty="0">
                <a:solidFill>
                  <a:schemeClr val="bg1"/>
                </a:solidFill>
              </a:rPr>
            </a:br>
            <a:endParaRPr sz="2200" dirty="0"/>
          </a:p>
        </p:txBody>
      </p:sp>
      <p:pic>
        <p:nvPicPr>
          <p:cNvPr id="278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925" y="161116"/>
            <a:ext cx="2073605" cy="4246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46205931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rostokąt"/>
          <p:cNvSpPr/>
          <p:nvPr/>
        </p:nvSpPr>
        <p:spPr>
          <a:xfrm>
            <a:off x="25809" y="0"/>
            <a:ext cx="9169400" cy="5181601"/>
          </a:xfrm>
          <a:prstGeom prst="rect">
            <a:avLst/>
          </a:prstGeom>
          <a:solidFill>
            <a:srgbClr val="10528E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76" name="Google Shape;84;p13"/>
          <p:cNvSpPr txBox="1">
            <a:spLocks noGrp="1"/>
          </p:cNvSpPr>
          <p:nvPr>
            <p:ph type="ctrTitle"/>
          </p:nvPr>
        </p:nvSpPr>
        <p:spPr>
          <a:xfrm>
            <a:off x="1151238" y="1952368"/>
            <a:ext cx="7103076" cy="263610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7" algn="ctr">
              <a:defRPr sz="4500">
                <a:solidFill>
                  <a:srgbClr val="FFFFFF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lang="pl-PL" dirty="0">
                <a:solidFill>
                  <a:schemeClr val="bg1"/>
                </a:solidFill>
              </a:rPr>
              <a:t>Dziękuję za uwagę</a:t>
            </a:r>
            <a:br>
              <a:rPr lang="pl-PL" dirty="0">
                <a:solidFill>
                  <a:schemeClr val="bg1"/>
                </a:solidFill>
              </a:rPr>
            </a:br>
            <a:br>
              <a:rPr lang="pl-PL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agni@anowinska.pl</a:t>
            </a:r>
            <a:br>
              <a:rPr lang="pl-PL" sz="2400" dirty="0">
                <a:solidFill>
                  <a:schemeClr val="bg1"/>
                </a:solidFill>
              </a:rPr>
            </a:b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www.anowinska.pl</a:t>
            </a:r>
            <a:br>
              <a:rPr lang="pl-PL" dirty="0"/>
            </a:br>
            <a:endParaRPr dirty="0"/>
          </a:p>
        </p:txBody>
      </p:sp>
      <p:sp>
        <p:nvSpPr>
          <p:cNvPr id="6" name="Google Shape;85;p13">
            <a:extLst>
              <a:ext uri="{FF2B5EF4-FFF2-40B4-BE49-F238E27FC236}">
                <a16:creationId xmlns:a16="http://schemas.microsoft.com/office/drawing/2014/main" id="{0087E5A6-C26D-4C63-AE81-97789DE02B81}"/>
              </a:ext>
            </a:extLst>
          </p:cNvPr>
          <p:cNvSpPr txBox="1">
            <a:spLocks/>
          </p:cNvSpPr>
          <p:nvPr/>
        </p:nvSpPr>
        <p:spPr>
          <a:xfrm>
            <a:off x="926650" y="774356"/>
            <a:ext cx="7156646" cy="823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normAutofit fontScale="70000" lnSpcReduction="20000"/>
          </a:bodyPr>
          <a:lstStyle>
            <a:lvl1pPr marL="0" marR="0" indent="0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all" spc="0" baseline="0">
                <a:ln>
                  <a:noFill/>
                </a:ln>
                <a:solidFill>
                  <a:srgbClr val="00A0AA"/>
                </a:solidFill>
                <a:uFillTx/>
                <a:latin typeface="Roboto Slab Bold"/>
                <a:ea typeface="Roboto Slab Bold"/>
                <a:cs typeface="Roboto Slab Bold"/>
                <a:sym typeface="Roboto Slab Bold"/>
              </a:defRPr>
            </a:lvl1pPr>
            <a:lvl2pPr marL="406400" marR="0" indent="127000" algn="ctr" defTabSz="9144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406400" marR="0" indent="609600" algn="ctr" defTabSz="9144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406400" marR="0" indent="1079500" algn="ctr" defTabSz="9144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406400" marR="0" indent="1536700" algn="ctr" defTabSz="9144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933700" marR="0" indent="-533400" algn="l" defTabSz="9144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390900" marR="0" indent="-533400" algn="l" defTabSz="9144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848100" marR="0" indent="-533400" algn="l" defTabSz="9144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05300" marR="0" indent="-533400" algn="l" defTabSz="9144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/>
            <a:r>
              <a:rPr lang="pl-PL" sz="7000" b="1" dirty="0">
                <a:solidFill>
                  <a:srgbClr val="0070C0"/>
                </a:solidFill>
              </a:rPr>
              <a:t>PODSUMOWUJĄC</a:t>
            </a:r>
            <a:r>
              <a:rPr lang="pl-PL" sz="3500" dirty="0">
                <a:solidFill>
                  <a:schemeClr val="bg1"/>
                </a:solidFill>
              </a:rPr>
              <a:t>…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F8C38D5-2EE6-42CB-AEF7-E34DA1C507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50" y="38101"/>
            <a:ext cx="7683237" cy="5143500"/>
          </a:xfrm>
          <a:prstGeom prst="rect">
            <a:avLst/>
          </a:prstGeom>
        </p:spPr>
      </p:pic>
      <p:pic>
        <p:nvPicPr>
          <p:cNvPr id="10" name="Obrazek" descr="Obrazek">
            <a:extLst>
              <a:ext uri="{FF2B5EF4-FFF2-40B4-BE49-F238E27FC236}">
                <a16:creationId xmlns:a16="http://schemas.microsoft.com/office/drawing/2014/main" id="{B1617173-CB7E-4CD4-ABD4-AC2DC01B0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4062" y="207801"/>
            <a:ext cx="2073605" cy="4246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47649596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rostokąt"/>
          <p:cNvSpPr/>
          <p:nvPr/>
        </p:nvSpPr>
        <p:spPr>
          <a:xfrm>
            <a:off x="0" y="-38101"/>
            <a:ext cx="9169400" cy="5181601"/>
          </a:xfrm>
          <a:prstGeom prst="rect">
            <a:avLst/>
          </a:prstGeom>
          <a:solidFill>
            <a:srgbClr val="10528E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76" name="Google Shape;84;p13"/>
          <p:cNvSpPr txBox="1">
            <a:spLocks noGrp="1"/>
          </p:cNvSpPr>
          <p:nvPr>
            <p:ph type="ctrTitle"/>
          </p:nvPr>
        </p:nvSpPr>
        <p:spPr>
          <a:xfrm>
            <a:off x="1143000" y="2438400"/>
            <a:ext cx="7103076" cy="263610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7" algn="ctr">
              <a:defRPr sz="4500">
                <a:solidFill>
                  <a:srgbClr val="FFFFFF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lang="pl-PL" dirty="0">
                <a:solidFill>
                  <a:schemeClr val="bg1"/>
                </a:solidFill>
              </a:rPr>
              <a:t>Dziękujemy za uwagę</a:t>
            </a:r>
            <a:br>
              <a:rPr lang="pl-PL" dirty="0">
                <a:solidFill>
                  <a:schemeClr val="bg1"/>
                </a:solidFill>
              </a:rPr>
            </a:br>
            <a:br>
              <a:rPr lang="pl-PL" dirty="0">
                <a:solidFill>
                  <a:schemeClr val="bg1"/>
                </a:solidFill>
              </a:rPr>
            </a:br>
            <a:br>
              <a:rPr lang="pl-PL" dirty="0">
                <a:solidFill>
                  <a:schemeClr val="bg1"/>
                </a:solidFill>
              </a:rPr>
            </a:b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>kontakt@pstk.org.pl</a:t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>pstk.org.pl</a:t>
            </a:r>
            <a:br>
              <a:rPr lang="pl-PL" sz="2400" dirty="0">
                <a:solidFill>
                  <a:schemeClr val="bg1"/>
                </a:solidFill>
              </a:rPr>
            </a:br>
            <a:br>
              <a:rPr lang="pl-PL" sz="2400" dirty="0">
                <a:solidFill>
                  <a:schemeClr val="bg1"/>
                </a:solidFill>
              </a:rPr>
            </a:br>
            <a:endParaRPr sz="2200" dirty="0"/>
          </a:p>
        </p:txBody>
      </p:sp>
      <p:pic>
        <p:nvPicPr>
          <p:cNvPr id="278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875" y="291801"/>
            <a:ext cx="2073605" cy="4246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392730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85;p13"/>
          <p:cNvSpPr txBox="1">
            <a:spLocks noGrp="1"/>
          </p:cNvSpPr>
          <p:nvPr>
            <p:ph type="subTitle" sz="quarter" idx="1"/>
          </p:nvPr>
        </p:nvSpPr>
        <p:spPr>
          <a:xfrm>
            <a:off x="926650" y="684300"/>
            <a:ext cx="7671659" cy="9825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defRPr sz="4000" cap="all">
                <a:solidFill>
                  <a:srgbClr val="00A0AA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r>
              <a:rPr lang="pl-PL" sz="3500" dirty="0"/>
              <a:t>PROMOCJA MARKI</a:t>
            </a:r>
          </a:p>
        </p:txBody>
      </p:sp>
      <p:sp>
        <p:nvSpPr>
          <p:cNvPr id="122" name="Prostokąt"/>
          <p:cNvSpPr/>
          <p:nvPr/>
        </p:nvSpPr>
        <p:spPr>
          <a:xfrm>
            <a:off x="-474134" y="191030"/>
            <a:ext cx="221158" cy="232304"/>
          </a:xfrm>
          <a:prstGeom prst="rect">
            <a:avLst/>
          </a:prstGeom>
          <a:solidFill>
            <a:srgbClr val="EDC95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EDC952"/>
                </a:solidFill>
              </a:defRPr>
            </a:pPr>
            <a:endParaRPr/>
          </a:p>
        </p:txBody>
      </p:sp>
      <p:pic>
        <p:nvPicPr>
          <p:cNvPr id="124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840" y="274325"/>
            <a:ext cx="2135878" cy="437404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PSTK – kim jesteśmy?…">
            <a:extLst>
              <a:ext uri="{FF2B5EF4-FFF2-40B4-BE49-F238E27FC236}">
                <a16:creationId xmlns:a16="http://schemas.microsoft.com/office/drawing/2014/main" id="{B2D4DE64-7BB9-482B-8F3B-E6518BB0F3F1}"/>
              </a:ext>
            </a:extLst>
          </p:cNvPr>
          <p:cNvSpPr txBox="1"/>
          <p:nvPr/>
        </p:nvSpPr>
        <p:spPr>
          <a:xfrm>
            <a:off x="868554" y="1517900"/>
            <a:ext cx="5046818" cy="3311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1800" b="1" dirty="0">
                <a:sym typeface="Gotham"/>
              </a:rPr>
              <a:t>Aktywność w mediach społecznościowych – profile na FB i LI</a:t>
            </a: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1800" b="1" dirty="0">
                <a:sym typeface="Gotham"/>
              </a:rPr>
              <a:t>Aktualna i bieżąca komunikacja oraz informacje z branży</a:t>
            </a: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1800" b="1" dirty="0">
                <a:sym typeface="Gotham"/>
              </a:rPr>
              <a:t>Duże zasięgi postów (nawet do 3 tys. odsłon)</a:t>
            </a: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1800" b="1" dirty="0">
                <a:sym typeface="Gotham"/>
              </a:rPr>
              <a:t>Promocja aktywności Zarządu i członków PSTK (np. działalność pro bono)</a:t>
            </a: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1800" b="1" dirty="0">
                <a:sym typeface="Gotham"/>
              </a:rPr>
              <a:t>Organizacja ciekawych wydarzeń przyciągających branżę </a:t>
            </a:r>
          </a:p>
          <a:p>
            <a:pPr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endParaRPr dirty="0"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8EB7DF9-BA85-4B48-99B8-E935340FD4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781" y="0"/>
            <a:ext cx="28932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3983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85;p13"/>
          <p:cNvSpPr txBox="1">
            <a:spLocks noGrp="1"/>
          </p:cNvSpPr>
          <p:nvPr>
            <p:ph type="subTitle" sz="quarter" idx="1"/>
          </p:nvPr>
        </p:nvSpPr>
        <p:spPr>
          <a:xfrm>
            <a:off x="926650" y="684300"/>
            <a:ext cx="7671659" cy="9825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defRPr sz="4000" cap="all">
                <a:solidFill>
                  <a:srgbClr val="00A0AA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r>
              <a:rPr lang="pl-PL" sz="3500" dirty="0"/>
              <a:t>PROMOCJA MARKI</a:t>
            </a:r>
          </a:p>
        </p:txBody>
      </p:sp>
      <p:sp>
        <p:nvSpPr>
          <p:cNvPr id="122" name="Prostokąt"/>
          <p:cNvSpPr/>
          <p:nvPr/>
        </p:nvSpPr>
        <p:spPr>
          <a:xfrm>
            <a:off x="-474134" y="191030"/>
            <a:ext cx="221158" cy="232304"/>
          </a:xfrm>
          <a:prstGeom prst="rect">
            <a:avLst/>
          </a:prstGeom>
          <a:solidFill>
            <a:srgbClr val="EDC95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EDC952"/>
                </a:solidFill>
              </a:defRPr>
            </a:pPr>
            <a:endParaRPr/>
          </a:p>
        </p:txBody>
      </p:sp>
      <p:pic>
        <p:nvPicPr>
          <p:cNvPr id="124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840" y="274325"/>
            <a:ext cx="2135878" cy="437404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PSTK – kim jesteśmy?…">
            <a:extLst>
              <a:ext uri="{FF2B5EF4-FFF2-40B4-BE49-F238E27FC236}">
                <a16:creationId xmlns:a16="http://schemas.microsoft.com/office/drawing/2014/main" id="{B2D4DE64-7BB9-482B-8F3B-E6518BB0F3F1}"/>
              </a:ext>
            </a:extLst>
          </p:cNvPr>
          <p:cNvSpPr txBox="1"/>
          <p:nvPr/>
        </p:nvSpPr>
        <p:spPr>
          <a:xfrm>
            <a:off x="868554" y="1517900"/>
            <a:ext cx="504681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endParaRPr dirty="0"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C9174E3-DB4E-4923-AB00-013550B82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363" y="1475863"/>
            <a:ext cx="3667637" cy="3667637"/>
          </a:xfrm>
          <a:prstGeom prst="rect">
            <a:avLst/>
          </a:prstGeom>
        </p:spPr>
      </p:pic>
      <p:sp>
        <p:nvSpPr>
          <p:cNvPr id="10" name="PSTK – kim jesteśmy?…">
            <a:extLst>
              <a:ext uri="{FF2B5EF4-FFF2-40B4-BE49-F238E27FC236}">
                <a16:creationId xmlns:a16="http://schemas.microsoft.com/office/drawing/2014/main" id="{0AC73DA2-2933-4DB3-B30F-40B0AA8E9E3C}"/>
              </a:ext>
            </a:extLst>
          </p:cNvPr>
          <p:cNvSpPr txBox="1"/>
          <p:nvPr/>
        </p:nvSpPr>
        <p:spPr>
          <a:xfrm>
            <a:off x="868554" y="1666892"/>
            <a:ext cx="4062118" cy="257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1800" b="1" dirty="0">
                <a:sym typeface="Gotham"/>
              </a:rPr>
              <a:t>Aktywność w mediach społecznościowych – profile na FB i LI</a:t>
            </a: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1800" b="1" dirty="0">
                <a:sym typeface="Gotham"/>
              </a:rPr>
              <a:t>Promocja aktywności Zarządu i członków PSTK (np. działalność pro bono)</a:t>
            </a: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1800" b="1" dirty="0">
                <a:sym typeface="Gotham"/>
              </a:rPr>
              <a:t>Organizacja ciekawych wydarzeń przyciągających branżę </a:t>
            </a:r>
          </a:p>
          <a:p>
            <a:pPr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endParaRPr dirty="0">
              <a:latin typeface="Gotham Book" pitchFamily="50" charset="0"/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45690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85;p13"/>
          <p:cNvSpPr txBox="1">
            <a:spLocks noGrp="1"/>
          </p:cNvSpPr>
          <p:nvPr>
            <p:ph type="subTitle" sz="quarter" idx="1"/>
          </p:nvPr>
        </p:nvSpPr>
        <p:spPr>
          <a:xfrm>
            <a:off x="926650" y="684300"/>
            <a:ext cx="7671659" cy="9825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defRPr sz="4000" cap="all">
                <a:solidFill>
                  <a:srgbClr val="00A0AA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r>
              <a:rPr lang="pl-PL" sz="3500" dirty="0"/>
              <a:t>PROMOCJA STOWARZYSZENIA</a:t>
            </a:r>
          </a:p>
        </p:txBody>
      </p:sp>
      <p:sp>
        <p:nvSpPr>
          <p:cNvPr id="122" name="Prostokąt"/>
          <p:cNvSpPr/>
          <p:nvPr/>
        </p:nvSpPr>
        <p:spPr>
          <a:xfrm>
            <a:off x="-474134" y="191030"/>
            <a:ext cx="221158" cy="232304"/>
          </a:xfrm>
          <a:prstGeom prst="rect">
            <a:avLst/>
          </a:prstGeom>
          <a:solidFill>
            <a:srgbClr val="EDC95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EDC952"/>
                </a:solidFill>
              </a:defRPr>
            </a:pPr>
            <a:endParaRPr/>
          </a:p>
        </p:txBody>
      </p:sp>
      <p:pic>
        <p:nvPicPr>
          <p:cNvPr id="124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840" y="274325"/>
            <a:ext cx="2135878" cy="437404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PSTK – kim jesteśmy?…">
            <a:extLst>
              <a:ext uri="{FF2B5EF4-FFF2-40B4-BE49-F238E27FC236}">
                <a16:creationId xmlns:a16="http://schemas.microsoft.com/office/drawing/2014/main" id="{B2D4DE64-7BB9-482B-8F3B-E6518BB0F3F1}"/>
              </a:ext>
            </a:extLst>
          </p:cNvPr>
          <p:cNvSpPr txBox="1"/>
          <p:nvPr/>
        </p:nvSpPr>
        <p:spPr>
          <a:xfrm>
            <a:off x="677799" y="1585704"/>
            <a:ext cx="7788401" cy="766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000" b="1" dirty="0">
                <a:sym typeface="Gotham"/>
              </a:rPr>
              <a:t>Promocja aktywności członków PSTK (np. działalność pro bono</a:t>
            </a:r>
            <a:r>
              <a:rPr lang="pl-PL" sz="1800" b="1" dirty="0">
                <a:sym typeface="Gotham"/>
              </a:rPr>
              <a:t>)</a:t>
            </a:r>
          </a:p>
          <a:p>
            <a:pPr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endParaRPr dirty="0"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AC6A9720-45A9-4DB6-AF5D-9FAC457835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2582"/>
            <a:ext cx="4835372" cy="2790918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DD1E9776-842A-4910-8168-3A2FE3794A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370" y="2352582"/>
            <a:ext cx="4961630" cy="279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05669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85;p13"/>
          <p:cNvSpPr txBox="1">
            <a:spLocks noGrp="1"/>
          </p:cNvSpPr>
          <p:nvPr>
            <p:ph type="subTitle" sz="quarter" idx="1"/>
          </p:nvPr>
        </p:nvSpPr>
        <p:spPr>
          <a:xfrm>
            <a:off x="926650" y="684300"/>
            <a:ext cx="7671659" cy="9825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defRPr sz="4000" cap="all">
                <a:solidFill>
                  <a:srgbClr val="00A0AA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r>
              <a:rPr lang="pl-PL" sz="3500" dirty="0"/>
              <a:t>PROMOCJA ZAWODU </a:t>
            </a:r>
          </a:p>
        </p:txBody>
      </p:sp>
      <p:sp>
        <p:nvSpPr>
          <p:cNvPr id="122" name="Prostokąt"/>
          <p:cNvSpPr/>
          <p:nvPr/>
        </p:nvSpPr>
        <p:spPr>
          <a:xfrm>
            <a:off x="-474134" y="191030"/>
            <a:ext cx="221158" cy="232304"/>
          </a:xfrm>
          <a:prstGeom prst="rect">
            <a:avLst/>
          </a:prstGeom>
          <a:solidFill>
            <a:srgbClr val="EDC95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EDC952"/>
                </a:solidFill>
              </a:defRPr>
            </a:pPr>
            <a:endParaRPr/>
          </a:p>
        </p:txBody>
      </p:sp>
      <p:pic>
        <p:nvPicPr>
          <p:cNvPr id="124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840" y="274325"/>
            <a:ext cx="2135878" cy="437404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PSTK – kim jesteśmy?…">
            <a:extLst>
              <a:ext uri="{FF2B5EF4-FFF2-40B4-BE49-F238E27FC236}">
                <a16:creationId xmlns:a16="http://schemas.microsoft.com/office/drawing/2014/main" id="{B2D4DE64-7BB9-482B-8F3B-E6518BB0F3F1}"/>
              </a:ext>
            </a:extLst>
          </p:cNvPr>
          <p:cNvSpPr txBox="1"/>
          <p:nvPr/>
        </p:nvSpPr>
        <p:spPr>
          <a:xfrm>
            <a:off x="868554" y="1482226"/>
            <a:ext cx="504681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endParaRPr dirty="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0" name="PSTK – kim jesteśmy?…">
            <a:extLst>
              <a:ext uri="{FF2B5EF4-FFF2-40B4-BE49-F238E27FC236}">
                <a16:creationId xmlns:a16="http://schemas.microsoft.com/office/drawing/2014/main" id="{0AC73DA2-2933-4DB3-B30F-40B0AA8E9E3C}"/>
              </a:ext>
            </a:extLst>
          </p:cNvPr>
          <p:cNvSpPr txBox="1"/>
          <p:nvPr/>
        </p:nvSpPr>
        <p:spPr>
          <a:xfrm>
            <a:off x="868554" y="1666892"/>
            <a:ext cx="4062118" cy="257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1800" b="1" dirty="0">
                <a:sym typeface="Gotham"/>
              </a:rPr>
              <a:t>Aktywność w mediach społecznościowych – profile na FB i LI</a:t>
            </a: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1800" b="1" dirty="0">
                <a:sym typeface="Gotham"/>
              </a:rPr>
              <a:t>Promocja aktywności Zarządu i członków PSTK (np. działalność pro bono)</a:t>
            </a: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1800" b="1" dirty="0">
                <a:sym typeface="Gotham"/>
              </a:rPr>
              <a:t>Organizacja ciekawych wydarzeń przyciągających branżę </a:t>
            </a:r>
          </a:p>
          <a:p>
            <a:pPr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endParaRPr dirty="0"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57F0240-AB0E-4C1C-B10C-C7E0D38BBA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54" y="1463372"/>
            <a:ext cx="6491031" cy="365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6887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STK – kim jesteśmy?…"/>
          <p:cNvSpPr txBox="1"/>
          <p:nvPr/>
        </p:nvSpPr>
        <p:spPr>
          <a:xfrm>
            <a:off x="926650" y="1988626"/>
            <a:ext cx="7788401" cy="404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000" b="1" dirty="0">
                <a:latin typeface="Roboto"/>
                <a:sym typeface="Gotham"/>
              </a:rPr>
              <a:t>grudzień 2020 r. – decyzja Zarządu o przystąpieniu do </a:t>
            </a:r>
            <a:r>
              <a:rPr lang="pl-PL" sz="2000" b="1" dirty="0" err="1">
                <a:latin typeface="Roboto"/>
                <a:sym typeface="Gotham"/>
              </a:rPr>
              <a:t>RPSiW</a:t>
            </a:r>
            <a:r>
              <a:rPr lang="pl-PL" sz="2000" b="1" dirty="0">
                <a:latin typeface="Roboto"/>
                <a:sym typeface="Gotham"/>
              </a:rPr>
              <a:t> </a:t>
            </a:r>
          </a:p>
          <a:p>
            <a:pPr marL="457200" indent="-45720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000" b="1" dirty="0">
                <a:latin typeface="Roboto"/>
                <a:sym typeface="Gotham"/>
              </a:rPr>
              <a:t>wspólnota interesów </a:t>
            </a:r>
          </a:p>
          <a:p>
            <a:pPr marL="457200" indent="-45720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000" b="1" dirty="0">
                <a:latin typeface="Roboto"/>
                <a:sym typeface="Gotham"/>
              </a:rPr>
              <a:t>kontakt i łączność z naszymi klientami</a:t>
            </a:r>
          </a:p>
          <a:p>
            <a:pPr marL="457200" indent="-45720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000" b="1" dirty="0">
                <a:latin typeface="Roboto"/>
                <a:sym typeface="Gotham"/>
              </a:rPr>
              <a:t>promocja zawodu tłumacza konferencyjnego</a:t>
            </a:r>
          </a:p>
          <a:p>
            <a:pPr marL="457200" indent="-45720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000" b="1" dirty="0">
                <a:latin typeface="Roboto"/>
                <a:sym typeface="Gotham"/>
              </a:rPr>
              <a:t>plany działań </a:t>
            </a:r>
            <a:r>
              <a:rPr lang="pl-PL" sz="2000" b="1" dirty="0" err="1">
                <a:latin typeface="Roboto"/>
                <a:sym typeface="Gotham"/>
              </a:rPr>
              <a:t>poCovidowych</a:t>
            </a:r>
            <a:endParaRPr lang="pl-PL" sz="2000" b="1" dirty="0">
              <a:latin typeface="Roboto"/>
              <a:sym typeface="Gotham"/>
            </a:endParaRPr>
          </a:p>
          <a:p>
            <a:pPr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endParaRPr lang="pl-PL" sz="2000" b="1" dirty="0">
              <a:latin typeface="Roboto"/>
              <a:sym typeface="Gotham"/>
            </a:endParaRPr>
          </a:p>
          <a:p>
            <a:pPr>
              <a:spcBef>
                <a:spcPts val="700"/>
              </a:spcBef>
              <a:buSzPct val="100000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pl-PL" sz="2000" b="1" dirty="0">
                <a:latin typeface="Roboto"/>
                <a:sym typeface="Gotham"/>
              </a:rPr>
              <a:t>Z ramienia Zarządu PSTK reprezentuje prezes Agnieszka Nowińska</a:t>
            </a:r>
          </a:p>
          <a:p>
            <a:pPr marL="457200" indent="-45720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endParaRPr lang="pl-PL" sz="3200" b="1" dirty="0">
              <a:sym typeface="Gotham"/>
            </a:endParaRPr>
          </a:p>
          <a:p>
            <a:pPr marL="285750" indent="-285750">
              <a:spcBef>
                <a:spcPts val="700"/>
              </a:spcBef>
              <a:buSzPct val="100000"/>
              <a:buFontTx/>
              <a:buChar char="-"/>
              <a:defRPr sz="1800">
                <a:solidFill>
                  <a:srgbClr val="10528E"/>
                </a:solidFill>
                <a:latin typeface="Gotham"/>
                <a:ea typeface="Gotham"/>
                <a:cs typeface="Gotham"/>
                <a:sym typeface="Gotham"/>
              </a:defRPr>
            </a:pPr>
            <a:endParaRPr lang="pl-PL" sz="1800" b="1" dirty="0">
              <a:sym typeface="Gotham"/>
            </a:endParaRPr>
          </a:p>
        </p:txBody>
      </p:sp>
      <p:sp>
        <p:nvSpPr>
          <p:cNvPr id="121" name="Google Shape;85;p13"/>
          <p:cNvSpPr txBox="1">
            <a:spLocks noGrp="1"/>
          </p:cNvSpPr>
          <p:nvPr>
            <p:ph type="subTitle" sz="quarter" idx="1"/>
          </p:nvPr>
        </p:nvSpPr>
        <p:spPr>
          <a:xfrm>
            <a:off x="926650" y="684300"/>
            <a:ext cx="7156646" cy="7687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defRPr sz="4000" cap="all">
                <a:solidFill>
                  <a:srgbClr val="00A0AA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r>
              <a:rPr lang="pl-PL" sz="3500" dirty="0" err="1"/>
              <a:t>ikonografika</a:t>
            </a:r>
            <a:endParaRPr lang="pl-PL" sz="3500" dirty="0"/>
          </a:p>
        </p:txBody>
      </p:sp>
      <p:sp>
        <p:nvSpPr>
          <p:cNvPr id="122" name="Prostokąt"/>
          <p:cNvSpPr/>
          <p:nvPr/>
        </p:nvSpPr>
        <p:spPr>
          <a:xfrm>
            <a:off x="-474134" y="191030"/>
            <a:ext cx="221158" cy="232304"/>
          </a:xfrm>
          <a:prstGeom prst="rect">
            <a:avLst/>
          </a:prstGeom>
          <a:solidFill>
            <a:srgbClr val="EDC95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EDC952"/>
                </a:solidFill>
              </a:defRPr>
            </a:pPr>
            <a:endParaRPr/>
          </a:p>
        </p:txBody>
      </p:sp>
      <p:pic>
        <p:nvPicPr>
          <p:cNvPr id="124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840" y="274325"/>
            <a:ext cx="2135878" cy="437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8EE852B-562E-4222-AD05-EE37A00F67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04816" cy="166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60546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Motyw pakietu Offic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Motyw pakietu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Motyw pakietu Offic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1430</TotalTime>
  <Words>1535</Words>
  <Application>Microsoft Office PowerPoint</Application>
  <PresentationFormat>Pokaz na ekranie (16:9)</PresentationFormat>
  <Paragraphs>181</Paragraphs>
  <Slides>49</Slides>
  <Notes>8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49</vt:i4>
      </vt:variant>
    </vt:vector>
  </HeadingPairs>
  <TitlesOfParts>
    <vt:vector size="57" baseType="lpstr">
      <vt:lpstr>Arial</vt:lpstr>
      <vt:lpstr>Calibri</vt:lpstr>
      <vt:lpstr>Gotham</vt:lpstr>
      <vt:lpstr>Gotham Book</vt:lpstr>
      <vt:lpstr>Roboto</vt:lpstr>
      <vt:lpstr>Roboto Slab Bold</vt:lpstr>
      <vt:lpstr>Times New Roman</vt:lpstr>
      <vt:lpstr>Motyw pakietu Office</vt:lpstr>
      <vt:lpstr>Sprawozdanie  z działalności Zarządu</vt:lpstr>
      <vt:lpstr>   Kadencja 2020 - 2022      </vt:lpstr>
      <vt:lpstr>Prezentacja programu PowerPoint</vt:lpstr>
      <vt:lpstr>PSTK  rozwój marki  2020-2022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PSTK dla branży  2020-2022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ROADSHOW 2020</vt:lpstr>
      <vt:lpstr>Prezentacja programu PowerPoint</vt:lpstr>
      <vt:lpstr>PSTK w branży tłumaczeniowej 2020-2022  </vt:lpstr>
      <vt:lpstr>Prezentacja programu PowerPoint</vt:lpstr>
      <vt:lpstr>Prezentacja programu PowerPoint</vt:lpstr>
      <vt:lpstr>Prezentacja programu PowerPoint</vt:lpstr>
      <vt:lpstr>  14 marca 2020 r. –  KONIEC znanego nam świata – zarządzanie kryzysowe  </vt:lpstr>
      <vt:lpstr>Prezentacja programu PowerPoint</vt:lpstr>
      <vt:lpstr>Zarząd ogłasza „Stanowisko PSTK w sprawie propozycji aneksowania umów z BT” (warunki anulacji) –DWUKROTNIE: 9 marca i 8 lipca 2020    </vt:lpstr>
      <vt:lpstr>Prezentacja programu PowerPoint</vt:lpstr>
      <vt:lpstr>  PSTK (się) SZKOLI  </vt:lpstr>
      <vt:lpstr>Prezentacja programu PowerPoint</vt:lpstr>
      <vt:lpstr>Prezentacja programu PowerPoint</vt:lpstr>
      <vt:lpstr> PSTK  obecne na ważnych wydarzeniach branżowych  2020-2022  </vt:lpstr>
      <vt:lpstr>Prezentacja programu PowerPoint</vt:lpstr>
      <vt:lpstr>Prezentacja programu PowerPoint</vt:lpstr>
      <vt:lpstr>     Na co poszły Wasze składki? 2021   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200 dni*  liczba dni pracy członków Zarządu na rzecz PSTK w 2020 – 2022 (marzec)  *obliczona na podstawie zestawień godzinowych (timesheets) członków Zarządu      </vt:lpstr>
      <vt:lpstr>     CZASOCHŁONNE  MAŁO WIDOCZNE I NIEWDZIĘCZNE CZYNNOŚCI ZARZĄDCZE….  sprawy bankowe/ sprawy formalno-prawne (protokoły, KRS)/ sprawozdania Zarządu/ przelewy/ weryfikacja pism i tekstów/ grafika/ prowadzenie fanpagy (FB i LI)/ odpowiadanie na zapytania/ ustalenia i planowanie       </vt:lpstr>
      <vt:lpstr>Szczególne podziękowania:   ZOFIA SĘK – moderacja Kawy z PSTK DIANA JANKOWIAK – social media, praca przy stronie PSTK, UX ALEKSANDER SZOJDA-PALLADO – kreatywne pomysły, webinar, projekt umów PIOTR KRASNOWOSKI – wsparcie organizacyjne, webinar, moderacja Kawy AGNIESZKA SABABADY - webinar LESZEK KRÓL – pogotowie przetargowe KAMILA TRAJNEROWICZ – użyczanie licencji/pomoc techniczna, projekt umów KAROLINA JARMOŁOWSKA, DAGMARA WOLSKA, AGNIESZKA ZIAJKA-MAŁECKA – opracowanie materiałów na szkolenie przetargowe MODERATORZY I MODERATORKI KAWY Z PSTK: Anna Chwedczuk-Szulc, Danuta Przepiórkowska, Magdalena Macińska, Agnieszka Ziajka-Małecka       </vt:lpstr>
      <vt:lpstr>Dziękuję za uwagę  agni@anowinska.pl  www.anowinska.pl </vt:lpstr>
      <vt:lpstr>Dziękujemy za uwagę    kontakt@pstk.org.pl pstk.org.pl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Sprawozdanie zarządu 01.2020</dc:title>
  <dc:creator>Joanna Maria Spychala</dc:creator>
  <cp:lastModifiedBy>Agnieszka Nowinska</cp:lastModifiedBy>
  <cp:revision>122</cp:revision>
  <dcterms:modified xsi:type="dcterms:W3CDTF">2022-04-01T20:04:58Z</dcterms:modified>
</cp:coreProperties>
</file>